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16"/>
  </p:notesMasterIdLst>
  <p:sldIdLst>
    <p:sldId id="256" r:id="rId2"/>
    <p:sldId id="266" r:id="rId3"/>
    <p:sldId id="268" r:id="rId4"/>
    <p:sldId id="269" r:id="rId5"/>
    <p:sldId id="271" r:id="rId6"/>
    <p:sldId id="270" r:id="rId7"/>
    <p:sldId id="262" r:id="rId8"/>
    <p:sldId id="274" r:id="rId9"/>
    <p:sldId id="279" r:id="rId10"/>
    <p:sldId id="281" r:id="rId11"/>
    <p:sldId id="280" r:id="rId12"/>
    <p:sldId id="272" r:id="rId13"/>
    <p:sldId id="273" r:id="rId14"/>
    <p:sldId id="282" r:id="rId15"/>
  </p:sldIdLst>
  <p:sldSz cx="9144000" cy="5143500" type="screen16x9"/>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E9EEF2"/>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40448-9AD0-F0C9-E802-2BAA12D219CB}" v="2" vWet="3" dt="2024-02-13T02:28:33.670"/>
    <p1510:client id="{36601F8C-6B34-44CD-AD92-5B1126611B40}" v="9" dt="2024-02-13T04:51:44.708"/>
    <p1510:client id="{8185BCA6-5761-6941-8635-F74AD7CBFF39}" v="2224" dt="2024-02-13T05:48:00.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5"/>
  </p:normalViewPr>
  <p:slideViewPr>
    <p:cSldViewPr snapToGrid="0">
      <p:cViewPr varScale="1">
        <p:scale>
          <a:sx n="154" d="100"/>
          <a:sy n="154" d="100"/>
        </p:scale>
        <p:origin x="208"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31980"/>
      </p:ext>
    </p:extLst>
  </p:cSld>
  <p:clrMap bg1="lt1" tx1="dk1" bg2="lt2" tx2="dk2" accent1="accent1" accent2="accent2" accent3="accent3" accent4="accent4" accent5="accent5" accent6="accent6" hlink="hlink" folHlink="folHlink"/>
  <p:notesStyle>
    <a:lvl1pPr marL="0" algn="l" defTabSz="571500" rtl="0" eaLnBrk="1" latinLnBrk="0" hangingPunct="1">
      <a:defRPr sz="750" kern="1200">
        <a:solidFill>
          <a:schemeClr val="tx1"/>
        </a:solidFill>
        <a:latin typeface="+mn-lt"/>
        <a:ea typeface="+mn-ea"/>
        <a:cs typeface="+mn-cs"/>
      </a:defRPr>
    </a:lvl1pPr>
    <a:lvl2pPr marL="285750" algn="l" defTabSz="571500" rtl="0" eaLnBrk="1" latinLnBrk="0" hangingPunct="1">
      <a:defRPr sz="750" kern="1200">
        <a:solidFill>
          <a:schemeClr val="tx1"/>
        </a:solidFill>
        <a:latin typeface="+mn-lt"/>
        <a:ea typeface="+mn-ea"/>
        <a:cs typeface="+mn-cs"/>
      </a:defRPr>
    </a:lvl2pPr>
    <a:lvl3pPr marL="571500" algn="l" defTabSz="571500" rtl="0" eaLnBrk="1" latinLnBrk="0" hangingPunct="1">
      <a:defRPr sz="750" kern="1200">
        <a:solidFill>
          <a:schemeClr val="tx1"/>
        </a:solidFill>
        <a:latin typeface="+mn-lt"/>
        <a:ea typeface="+mn-ea"/>
        <a:cs typeface="+mn-cs"/>
      </a:defRPr>
    </a:lvl3pPr>
    <a:lvl4pPr marL="857250" algn="l" defTabSz="571500" rtl="0" eaLnBrk="1" latinLnBrk="0" hangingPunct="1">
      <a:defRPr sz="750" kern="1200">
        <a:solidFill>
          <a:schemeClr val="tx1"/>
        </a:solidFill>
        <a:latin typeface="+mn-lt"/>
        <a:ea typeface="+mn-ea"/>
        <a:cs typeface="+mn-cs"/>
      </a:defRPr>
    </a:lvl4pPr>
    <a:lvl5pPr marL="1143000" algn="l" defTabSz="571500" rtl="0" eaLnBrk="1" latinLnBrk="0" hangingPunct="1">
      <a:defRPr sz="750" kern="1200">
        <a:solidFill>
          <a:schemeClr val="tx1"/>
        </a:solidFill>
        <a:latin typeface="+mn-lt"/>
        <a:ea typeface="+mn-ea"/>
        <a:cs typeface="+mn-cs"/>
      </a:defRPr>
    </a:lvl5pPr>
    <a:lvl6pPr marL="1428750" algn="l" defTabSz="571500" rtl="0" eaLnBrk="1" latinLnBrk="0" hangingPunct="1">
      <a:defRPr sz="750" kern="1200">
        <a:solidFill>
          <a:schemeClr val="tx1"/>
        </a:solidFill>
        <a:latin typeface="+mn-lt"/>
        <a:ea typeface="+mn-ea"/>
        <a:cs typeface="+mn-cs"/>
      </a:defRPr>
    </a:lvl6pPr>
    <a:lvl7pPr marL="1714500" algn="l" defTabSz="571500" rtl="0" eaLnBrk="1" latinLnBrk="0" hangingPunct="1">
      <a:defRPr sz="750" kern="1200">
        <a:solidFill>
          <a:schemeClr val="tx1"/>
        </a:solidFill>
        <a:latin typeface="+mn-lt"/>
        <a:ea typeface="+mn-ea"/>
        <a:cs typeface="+mn-cs"/>
      </a:defRPr>
    </a:lvl7pPr>
    <a:lvl8pPr marL="2000250" algn="l" defTabSz="571500" rtl="0" eaLnBrk="1" latinLnBrk="0" hangingPunct="1">
      <a:defRPr sz="750" kern="1200">
        <a:solidFill>
          <a:schemeClr val="tx1"/>
        </a:solidFill>
        <a:latin typeface="+mn-lt"/>
        <a:ea typeface="+mn-ea"/>
        <a:cs typeface="+mn-cs"/>
      </a:defRPr>
    </a:lvl8pPr>
    <a:lvl9pPr marL="2286000" algn="l" defTabSz="571500" rtl="0" eaLnBrk="1" latinLnBrk="0" hangingPunct="1">
      <a:defRPr sz="7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25447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47811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94273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62608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15609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63692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833741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90702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7666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76913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3148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3777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981237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6412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048216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4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69076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6007894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379306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716525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436480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516416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968991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795563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2/12/24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95069953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Graduates Throwing Hats">
            <a:extLst>
              <a:ext uri="{FF2B5EF4-FFF2-40B4-BE49-F238E27FC236}">
                <a16:creationId xmlns:a16="http://schemas.microsoft.com/office/drawing/2014/main" id="{FD1F7CA9-264C-2351-D752-06F6CC249E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15" y="7"/>
            <a:ext cx="9143985" cy="5143493"/>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 name="Title 1">
            <a:extLst>
              <a:ext uri="{FF2B5EF4-FFF2-40B4-BE49-F238E27FC236}">
                <a16:creationId xmlns:a16="http://schemas.microsoft.com/office/drawing/2014/main" id="{D197EC9F-7F6A-99D1-F5ED-74E66A117EFF}"/>
              </a:ext>
            </a:extLst>
          </p:cNvPr>
          <p:cNvSpPr>
            <a:spLocks noGrp="1"/>
          </p:cNvSpPr>
          <p:nvPr>
            <p:ph type="ctrTitle"/>
          </p:nvPr>
        </p:nvSpPr>
        <p:spPr>
          <a:xfrm>
            <a:off x="489284" y="505326"/>
            <a:ext cx="8013032" cy="1881670"/>
          </a:xfrm>
          <a:noFill/>
        </p:spPr>
        <p:txBody>
          <a:bodyPr>
            <a:normAutofit fontScale="90000"/>
          </a:bodyPr>
          <a:lstStyle/>
          <a:p>
            <a:pPr rtl="0" fontAlgn="base">
              <a:lnSpc>
                <a:spcPct val="90000"/>
              </a:lnSpc>
            </a:pPr>
            <a:r>
              <a:rPr lang="en-US" b="0" i="0" u="none" strike="noStrike" dirty="0">
                <a:solidFill>
                  <a:schemeClr val="tx2">
                    <a:lumMod val="50000"/>
                  </a:schemeClr>
                </a:solidFill>
                <a:effectLst/>
                <a:latin typeface="Calibri" panose="020F0502020204030204" pitchFamily="34" charset="0"/>
              </a:rPr>
              <a:t>Organic Feedback Mining: </a:t>
            </a:r>
            <a:r>
              <a:rPr lang="en-US" b="0" i="0" dirty="0">
                <a:solidFill>
                  <a:schemeClr val="tx2">
                    <a:lumMod val="50000"/>
                  </a:schemeClr>
                </a:solidFill>
                <a:effectLst/>
                <a:latin typeface="Calibri" panose="020F0502020204030204" pitchFamily="34" charset="0"/>
              </a:rPr>
              <a:t>​</a:t>
            </a:r>
            <a:endParaRPr lang="en-US" b="0" i="0" dirty="0">
              <a:solidFill>
                <a:schemeClr val="tx2">
                  <a:lumMod val="50000"/>
                </a:schemeClr>
              </a:solidFill>
              <a:effectLst/>
              <a:latin typeface="Segoe UI" panose="020B0502040204020203" pitchFamily="34" charset="0"/>
            </a:endParaRPr>
          </a:p>
          <a:p>
            <a:pPr rtl="0" fontAlgn="base">
              <a:lnSpc>
                <a:spcPct val="90000"/>
              </a:lnSpc>
            </a:pPr>
            <a:r>
              <a:rPr lang="en-US" b="0" i="0" u="none" strike="noStrike" dirty="0">
                <a:solidFill>
                  <a:schemeClr val="tx2">
                    <a:lumMod val="50000"/>
                  </a:schemeClr>
                </a:solidFill>
                <a:effectLst/>
                <a:latin typeface="Calibri" panose="020F0502020204030204" pitchFamily="34" charset="0"/>
              </a:rPr>
              <a:t>what McGill Students say behind the filter</a:t>
            </a:r>
            <a:r>
              <a:rPr lang="en-US" b="0" i="0" dirty="0">
                <a:solidFill>
                  <a:schemeClr val="tx2">
                    <a:lumMod val="50000"/>
                  </a:schemeClr>
                </a:solidFill>
                <a:effectLst/>
                <a:latin typeface="Calibri" panose="020F0502020204030204" pitchFamily="34" charset="0"/>
              </a:rPr>
              <a:t>​</a:t>
            </a:r>
            <a:endParaRPr lang="en-US" b="0" i="0" dirty="0">
              <a:solidFill>
                <a:schemeClr val="tx2">
                  <a:lumMod val="50000"/>
                </a:schemeClr>
              </a:solidFill>
              <a:effectLst/>
              <a:latin typeface="Segoe UI" panose="020B0502040204020203" pitchFamily="34" charset="0"/>
            </a:endParaRPr>
          </a:p>
        </p:txBody>
      </p:sp>
      <p:pic>
        <p:nvPicPr>
          <p:cNvPr id="5" name="Video 3" descr="Graduates Throwing Hats">
            <a:extLst>
              <a:ext uri="{FF2B5EF4-FFF2-40B4-BE49-F238E27FC236}">
                <a16:creationId xmlns:a16="http://schemas.microsoft.com/office/drawing/2014/main" id="{ACF94EF4-010C-8A1D-1F7F-09146D8B6F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bright="13000" contrast="-70000"/>
          </a:blip>
          <a:srcRect r="-1" b="283"/>
          <a:stretch/>
        </p:blipFill>
        <p:spPr>
          <a:xfrm>
            <a:off x="15" y="-184751"/>
            <a:ext cx="9143985" cy="5143493"/>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6" name="TextBox 5">
            <a:extLst>
              <a:ext uri="{FF2B5EF4-FFF2-40B4-BE49-F238E27FC236}">
                <a16:creationId xmlns:a16="http://schemas.microsoft.com/office/drawing/2014/main" id="{D58C4115-6AD8-C7E4-72D4-4EB0088AF497}"/>
              </a:ext>
            </a:extLst>
          </p:cNvPr>
          <p:cNvSpPr txBox="1"/>
          <p:nvPr/>
        </p:nvSpPr>
        <p:spPr>
          <a:xfrm>
            <a:off x="264280" y="718462"/>
            <a:ext cx="8615440" cy="1508105"/>
          </a:xfrm>
          <a:prstGeom prst="rect">
            <a:avLst/>
          </a:prstGeom>
          <a:noFill/>
        </p:spPr>
        <p:txBody>
          <a:bodyPr wrap="square" rtlCol="0">
            <a:spAutoFit/>
          </a:bodyPr>
          <a:lstStyle/>
          <a:p>
            <a:pPr algn="ctr"/>
            <a:r>
              <a:rPr lang="en-US" sz="6000" b="1" dirty="0"/>
              <a:t>Organic Feedback Mining: </a:t>
            </a:r>
          </a:p>
          <a:p>
            <a:pPr algn="ctr"/>
            <a:r>
              <a:rPr lang="en-US" sz="3200" b="1" dirty="0"/>
              <a:t>what </a:t>
            </a:r>
            <a:r>
              <a:rPr lang="en-US" sz="3200" b="1" dirty="0">
                <a:solidFill>
                  <a:srgbClr val="C00000"/>
                </a:solidFill>
              </a:rPr>
              <a:t>McGill Students </a:t>
            </a:r>
            <a:r>
              <a:rPr lang="en-US" sz="3200" b="1" dirty="0"/>
              <a:t>say behind the filter</a:t>
            </a:r>
          </a:p>
        </p:txBody>
      </p:sp>
      <p:sp>
        <p:nvSpPr>
          <p:cNvPr id="7" name="TextBox 6">
            <a:extLst>
              <a:ext uri="{FF2B5EF4-FFF2-40B4-BE49-F238E27FC236}">
                <a16:creationId xmlns:a16="http://schemas.microsoft.com/office/drawing/2014/main" id="{3223409C-52CB-8CA5-846C-17909C15BCD9}"/>
              </a:ext>
            </a:extLst>
          </p:cNvPr>
          <p:cNvSpPr txBox="1"/>
          <p:nvPr/>
        </p:nvSpPr>
        <p:spPr>
          <a:xfrm>
            <a:off x="3309504" y="2951562"/>
            <a:ext cx="2246878" cy="307777"/>
          </a:xfrm>
          <a:prstGeom prst="rect">
            <a:avLst/>
          </a:prstGeom>
          <a:noFill/>
        </p:spPr>
        <p:txBody>
          <a:bodyPr wrap="square">
            <a:spAutoFit/>
          </a:bodyPr>
          <a:lstStyle/>
          <a:p>
            <a:r>
              <a:rPr lang="en-US" sz="1400" dirty="0"/>
              <a:t>Final Project – Text Analytics</a:t>
            </a:r>
          </a:p>
        </p:txBody>
      </p:sp>
      <p:graphicFrame>
        <p:nvGraphicFramePr>
          <p:cNvPr id="8" name="Table 32">
            <a:extLst>
              <a:ext uri="{FF2B5EF4-FFF2-40B4-BE49-F238E27FC236}">
                <a16:creationId xmlns:a16="http://schemas.microsoft.com/office/drawing/2014/main" id="{A3FBF75C-643B-0683-4DAD-6C3DE4B4DF51}"/>
              </a:ext>
            </a:extLst>
          </p:cNvPr>
          <p:cNvGraphicFramePr>
            <a:graphicFrameLocks noGrp="1"/>
          </p:cNvGraphicFramePr>
          <p:nvPr>
            <p:extLst>
              <p:ext uri="{D42A27DB-BD31-4B8C-83A1-F6EECF244321}">
                <p14:modId xmlns:p14="http://schemas.microsoft.com/office/powerpoint/2010/main" val="1801702587"/>
              </p:ext>
            </p:extLst>
          </p:nvPr>
        </p:nvGraphicFramePr>
        <p:xfrm>
          <a:off x="2585402" y="3290209"/>
          <a:ext cx="3695082" cy="1341120"/>
        </p:xfrm>
        <a:graphic>
          <a:graphicData uri="http://schemas.openxmlformats.org/drawingml/2006/table">
            <a:tbl>
              <a:tblPr firstRow="1" bandRow="1">
                <a:tableStyleId>{5940675A-B579-460E-94D1-54222C63F5DA}</a:tableStyleId>
              </a:tblPr>
              <a:tblGrid>
                <a:gridCol w="1847541">
                  <a:extLst>
                    <a:ext uri="{9D8B030D-6E8A-4147-A177-3AD203B41FA5}">
                      <a16:colId xmlns:a16="http://schemas.microsoft.com/office/drawing/2014/main" val="3024208944"/>
                    </a:ext>
                  </a:extLst>
                </a:gridCol>
                <a:gridCol w="1847541">
                  <a:extLst>
                    <a:ext uri="{9D8B030D-6E8A-4147-A177-3AD203B41FA5}">
                      <a16:colId xmlns:a16="http://schemas.microsoft.com/office/drawing/2014/main" val="1638425618"/>
                    </a:ext>
                  </a:extLst>
                </a:gridCol>
              </a:tblGrid>
              <a:tr h="158084">
                <a:tc>
                  <a:txBody>
                    <a:bodyPr/>
                    <a:lstStyle/>
                    <a:p>
                      <a:pPr algn="ctr"/>
                      <a:r>
                        <a:rPr lang="en-US" sz="1600" dirty="0"/>
                        <a:t>Arham Anwar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dirty="0">
                          <a:solidFill>
                            <a:schemeClr val="tx1"/>
                          </a:solidFill>
                          <a:effectLst/>
                          <a:latin typeface="+mn-lt"/>
                          <a:ea typeface="+mn-ea"/>
                          <a:cs typeface="+mn-cs"/>
                        </a:rPr>
                        <a:t>261137773</a:t>
                      </a:r>
                      <a:endParaRPr lang="en-US" sz="16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658666"/>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t>Arnav Gupta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sz="1600" dirty="0"/>
                        <a:t>260658711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60552"/>
                  </a:ext>
                </a:extLst>
              </a:tr>
              <a:tr h="158084">
                <a:tc>
                  <a:txBody>
                    <a:bodyPr/>
                    <a:lstStyle/>
                    <a:p>
                      <a:pPr algn="ctr"/>
                      <a:r>
                        <a:rPr lang="en-US" sz="1600"/>
                        <a:t>Ethan </a:t>
                      </a:r>
                      <a:r>
                        <a:rPr lang="en-US" sz="1600" err="1"/>
                        <a:t>Pirso</a:t>
                      </a:r>
                      <a:endParaRPr lang="en-US" sz="160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dirty="0">
                          <a:solidFill>
                            <a:schemeClr val="tx1"/>
                          </a:solidFill>
                          <a:effectLst/>
                          <a:latin typeface="+mn-lt"/>
                          <a:ea typeface="+mn-ea"/>
                          <a:cs typeface="+mn-cs"/>
                        </a:rPr>
                        <a:t>260863065</a:t>
                      </a:r>
                      <a:endParaRPr lang="en-US" sz="16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982259"/>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err="1"/>
                        <a:t>Jatin</a:t>
                      </a:r>
                      <a:r>
                        <a:rPr lang="en-US" sz="1600" dirty="0"/>
                        <a:t> Suri</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dirty="0">
                          <a:solidFill>
                            <a:schemeClr val="tx1"/>
                          </a:solidFill>
                          <a:effectLst/>
                          <a:latin typeface="+mn-lt"/>
                          <a:ea typeface="+mn-ea"/>
                          <a:cs typeface="+mn-cs"/>
                        </a:rPr>
                        <a:t>261152263</a:t>
                      </a:r>
                      <a:endParaRPr lang="en-US" sz="1600"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5996106"/>
                  </a:ext>
                </a:extLst>
              </a:tr>
            </a:tbl>
          </a:graphicData>
        </a:graphic>
      </p:graphicFrame>
    </p:spTree>
    <p:extLst>
      <p:ext uri="{BB962C8B-B14F-4D97-AF65-F5344CB8AC3E}">
        <p14:creationId xmlns:p14="http://schemas.microsoft.com/office/powerpoint/2010/main" val="11783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8" fill="hold"/>
                                        <p:tgtEl>
                                          <p:spTgt spid="4"/>
                                        </p:tgtEl>
                                      </p:cBhvr>
                                    </p:cmd>
                                  </p:childTnLst>
                                </p:cTn>
                              </p:par>
                            </p:childTnLst>
                          </p:cTn>
                        </p:par>
                        <p:par>
                          <p:cTn id="7" fill="hold">
                            <p:stCondLst>
                              <p:cond delay="6208"/>
                            </p:stCondLst>
                            <p:childTnLst>
                              <p:par>
                                <p:cTn id="8" presetID="1" presetClass="mediacall" presetSubtype="0" fill="hold" nodeType="afterEffect">
                                  <p:stCondLst>
                                    <p:cond delay="0"/>
                                  </p:stCondLst>
                                  <p:childTnLst>
                                    <p:cmd type="call" cmd="playFrom(0.0)">
                                      <p:cBhvr>
                                        <p:cTn id="9" dur="62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mute="1">
                <p:cTn id="15" repeatCount="indefinite"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mute="1">
                <p:cTn id="21"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892552"/>
          </a:xfrm>
          <a:prstGeom prst="rect">
            <a:avLst/>
          </a:prstGeom>
          <a:noFill/>
        </p:spPr>
        <p:txBody>
          <a:bodyPr wrap="square" rtlCol="0">
            <a:spAutoFit/>
          </a:bodyPr>
          <a:lstStyle/>
          <a:p>
            <a:r>
              <a:rPr lang="en-US" sz="3200" b="1">
                <a:solidFill>
                  <a:srgbClr val="002060"/>
                </a:solidFill>
              </a:rPr>
              <a:t>Topic Cluster </a:t>
            </a:r>
          </a:p>
          <a:p>
            <a:r>
              <a:rPr lang="en-US" b="1">
                <a:solidFill>
                  <a:srgbClr val="002060"/>
                </a:solidFill>
              </a:rPr>
              <a:t>(</a:t>
            </a:r>
            <a:r>
              <a:rPr lang="en-US" b="1" err="1">
                <a:solidFill>
                  <a:srgbClr val="002060"/>
                </a:solidFill>
              </a:rPr>
              <a:t>RateMyProf</a:t>
            </a:r>
            <a:r>
              <a:rPr lang="en-US" b="1">
                <a:solidFill>
                  <a:srgbClr val="002060"/>
                </a:solidFill>
              </a:rPr>
              <a:t>)</a:t>
            </a:r>
            <a:endParaRPr lang="en-US" sz="2800" b="1">
              <a:solidFill>
                <a:srgbClr val="002060"/>
              </a:solidFill>
            </a:endParaRPr>
          </a:p>
        </p:txBody>
      </p:sp>
      <p:sp>
        <p:nvSpPr>
          <p:cNvPr id="8" name="Text 8">
            <a:extLst>
              <a:ext uri="{FF2B5EF4-FFF2-40B4-BE49-F238E27FC236}">
                <a16:creationId xmlns:a16="http://schemas.microsoft.com/office/drawing/2014/main" id="{F9BC68A0-D4FC-F0A8-7FE0-F6DB3733B020}"/>
              </a:ext>
            </a:extLst>
          </p:cNvPr>
          <p:cNvSpPr/>
          <p:nvPr/>
        </p:nvSpPr>
        <p:spPr>
          <a:xfrm>
            <a:off x="104910" y="1282413"/>
            <a:ext cx="4381500" cy="2786667"/>
          </a:xfrm>
          <a:prstGeom prst="rect">
            <a:avLst/>
          </a:prstGeom>
          <a:noFill/>
          <a:ln/>
        </p:spPr>
        <p:txBody>
          <a:bodyPr wrap="square" rtlCol="0" anchor="t"/>
          <a:lstStyle/>
          <a:p>
            <a:pPr>
              <a:lnSpc>
                <a:spcPct val="150000"/>
              </a:lnSpc>
            </a:pPr>
            <a:r>
              <a:rPr lang="en-CA" sz="1400" b="1" i="0" u="sng" dirty="0">
                <a:effectLst/>
                <a:latin typeface="Arial" panose="020B0604020202020204" pitchFamily="34" charset="0"/>
              </a:rPr>
              <a:t>K-Means Clustering on classified data: </a:t>
            </a:r>
          </a:p>
          <a:p>
            <a:pPr>
              <a:lnSpc>
                <a:spcPct val="150000"/>
              </a:lnSpc>
            </a:pPr>
            <a:r>
              <a:rPr lang="en-CA" sz="1400" b="0" i="0" dirty="0">
                <a:effectLst/>
                <a:latin typeface="Arial" panose="020B0604020202020204" pitchFamily="34" charset="0"/>
              </a:rPr>
              <a:t>Used to identify distinct clusters of issues, facilitating the extraction of actionable insights both on r/</a:t>
            </a:r>
            <a:r>
              <a:rPr lang="en-CA" sz="1400" b="0" i="0" dirty="0" err="1">
                <a:effectLst/>
                <a:latin typeface="Arial" panose="020B0604020202020204" pitchFamily="34" charset="0"/>
              </a:rPr>
              <a:t>mcgill</a:t>
            </a:r>
            <a:r>
              <a:rPr lang="en-CA" sz="1400" b="0" i="0" dirty="0">
                <a:effectLst/>
                <a:latin typeface="Arial" panose="020B0604020202020204" pitchFamily="34" charset="0"/>
              </a:rPr>
              <a:t> and </a:t>
            </a:r>
            <a:r>
              <a:rPr lang="en-CA" sz="1400" b="0" i="0" dirty="0" err="1">
                <a:effectLst/>
                <a:latin typeface="Arial" panose="020B0604020202020204" pitchFamily="34" charset="0"/>
              </a:rPr>
              <a:t>RatemyProfs</a:t>
            </a:r>
            <a:r>
              <a:rPr lang="en-CA" sz="1400" b="0" i="0" dirty="0">
                <a:effectLst/>
                <a:latin typeface="Arial" panose="020B0604020202020204" pitchFamily="34" charset="0"/>
              </a:rPr>
              <a:t> subsets of classified data. </a:t>
            </a:r>
            <a:br>
              <a:rPr lang="en-CA" sz="1400" dirty="0"/>
            </a:br>
            <a:endParaRPr lang="en-CA" sz="1400" dirty="0">
              <a:latin typeface="Courier New" panose="02070309020205020404" pitchFamily="49" charset="0"/>
            </a:endParaRPr>
          </a:p>
          <a:p>
            <a:pPr>
              <a:lnSpc>
                <a:spcPct val="150000"/>
              </a:lnSpc>
            </a:pPr>
            <a:r>
              <a:rPr lang="en-CA" sz="1400" b="1" i="0" u="sng" dirty="0">
                <a:effectLst/>
                <a:latin typeface="Arial" panose="020B0604020202020204" pitchFamily="34" charset="0"/>
              </a:rPr>
              <a:t>MDS Plotting:</a:t>
            </a:r>
            <a:r>
              <a:rPr lang="en-CA" sz="1400" b="1" i="0" dirty="0">
                <a:effectLst/>
                <a:latin typeface="Arial" panose="020B0604020202020204" pitchFamily="34" charset="0"/>
              </a:rPr>
              <a:t> </a:t>
            </a:r>
          </a:p>
          <a:p>
            <a:pPr>
              <a:lnSpc>
                <a:spcPct val="150000"/>
              </a:lnSpc>
            </a:pPr>
            <a:r>
              <a:rPr lang="en-CA" sz="1400" b="0" i="0" dirty="0">
                <a:effectLst/>
                <a:latin typeface="Arial" panose="020B0604020202020204" pitchFamily="34" charset="0"/>
              </a:rPr>
              <a:t>Multidimensional scaling (MDS) visualized the relationships between different issue topics</a:t>
            </a:r>
            <a:endParaRPr lang="en-CA" sz="1300" b="1" dirty="0">
              <a:latin typeface="Arial" panose="020B0604020202020204" pitchFamily="34" charset="0"/>
            </a:endParaRPr>
          </a:p>
        </p:txBody>
      </p:sp>
      <p:pic>
        <p:nvPicPr>
          <p:cNvPr id="2" name="Picture 1">
            <a:extLst>
              <a:ext uri="{FF2B5EF4-FFF2-40B4-BE49-F238E27FC236}">
                <a16:creationId xmlns:a16="http://schemas.microsoft.com/office/drawing/2014/main" id="{F1DE14A4-A2AC-86D7-1D1C-4B77590AB416}"/>
              </a:ext>
            </a:extLst>
          </p:cNvPr>
          <p:cNvPicPr>
            <a:picLocks noChangeAspect="1"/>
          </p:cNvPicPr>
          <p:nvPr/>
        </p:nvPicPr>
        <p:blipFill rotWithShape="1">
          <a:blip r:embed="rId3"/>
          <a:srcRect t="2055"/>
          <a:stretch/>
        </p:blipFill>
        <p:spPr>
          <a:xfrm>
            <a:off x="4912821" y="91440"/>
            <a:ext cx="3955297" cy="3025834"/>
          </a:xfrm>
          <a:prstGeom prst="rect">
            <a:avLst/>
          </a:prstGeom>
        </p:spPr>
      </p:pic>
      <p:pic>
        <p:nvPicPr>
          <p:cNvPr id="6" name="Picture 5">
            <a:extLst>
              <a:ext uri="{FF2B5EF4-FFF2-40B4-BE49-F238E27FC236}">
                <a16:creationId xmlns:a16="http://schemas.microsoft.com/office/drawing/2014/main" id="{6FBFA064-E233-F72A-2342-68BCEF7EA1DD}"/>
              </a:ext>
            </a:extLst>
          </p:cNvPr>
          <p:cNvPicPr>
            <a:picLocks noChangeAspect="1"/>
          </p:cNvPicPr>
          <p:nvPr/>
        </p:nvPicPr>
        <p:blipFill>
          <a:blip r:embed="rId4"/>
          <a:stretch>
            <a:fillRect/>
          </a:stretch>
        </p:blipFill>
        <p:spPr>
          <a:xfrm>
            <a:off x="4912822" y="3160854"/>
            <a:ext cx="4126268" cy="1891206"/>
          </a:xfrm>
          <a:prstGeom prst="rect">
            <a:avLst/>
          </a:prstGeom>
        </p:spPr>
      </p:pic>
    </p:spTree>
    <p:extLst>
      <p:ext uri="{BB962C8B-B14F-4D97-AF65-F5344CB8AC3E}">
        <p14:creationId xmlns:p14="http://schemas.microsoft.com/office/powerpoint/2010/main" val="72304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a:solidFill>
                  <a:srgbClr val="002060"/>
                </a:solidFill>
              </a:rPr>
              <a:t>Sentiment Analysis:</a:t>
            </a:r>
          </a:p>
        </p:txBody>
      </p:sp>
      <p:sp>
        <p:nvSpPr>
          <p:cNvPr id="8" name="Text 8">
            <a:extLst>
              <a:ext uri="{FF2B5EF4-FFF2-40B4-BE49-F238E27FC236}">
                <a16:creationId xmlns:a16="http://schemas.microsoft.com/office/drawing/2014/main" id="{F9BC68A0-D4FC-F0A8-7FE0-F6DB3733B020}"/>
              </a:ext>
            </a:extLst>
          </p:cNvPr>
          <p:cNvSpPr/>
          <p:nvPr/>
        </p:nvSpPr>
        <p:spPr>
          <a:xfrm>
            <a:off x="104910" y="817937"/>
            <a:ext cx="4381500" cy="1431247"/>
          </a:xfrm>
          <a:prstGeom prst="rect">
            <a:avLst/>
          </a:prstGeom>
          <a:noFill/>
          <a:ln/>
        </p:spPr>
        <p:txBody>
          <a:bodyPr wrap="square" rtlCol="0" anchor="t"/>
          <a:lstStyle/>
          <a:p>
            <a:pPr>
              <a:lnSpc>
                <a:spcPct val="150000"/>
              </a:lnSpc>
            </a:pPr>
            <a:r>
              <a:rPr lang="en-CA" sz="1400" b="1" i="0" u="sng">
                <a:effectLst/>
                <a:latin typeface="Arial" panose="020B0604020202020204" pitchFamily="34" charset="0"/>
              </a:rPr>
              <a:t>Sentiment Analysis on </a:t>
            </a:r>
            <a:r>
              <a:rPr lang="en-CA" sz="1400" b="1" i="0" u="sng" err="1">
                <a:effectLst/>
                <a:latin typeface="Arial" panose="020B0604020202020204" pitchFamily="34" charset="0"/>
              </a:rPr>
              <a:t>RateMyProfessors</a:t>
            </a:r>
            <a:r>
              <a:rPr lang="en-CA" sz="1400" b="1" i="0" u="sng">
                <a:effectLst/>
                <a:latin typeface="Arial" panose="020B0604020202020204" pitchFamily="34" charset="0"/>
              </a:rPr>
              <a:t> Data: </a:t>
            </a:r>
            <a:r>
              <a:rPr lang="en-CA" sz="1400" b="0" i="0">
                <a:effectLst/>
                <a:latin typeface="Arial" panose="020B0604020202020204" pitchFamily="34" charset="0"/>
              </a:rPr>
              <a:t>Employed to gauge overall sentiment &amp; intensity of issues within each department, especially focusing on mental health issues</a:t>
            </a:r>
            <a:endParaRPr lang="en-CA" sz="1300" b="1">
              <a:latin typeface="Arial" panose="020B0604020202020204" pitchFamily="34" charset="0"/>
            </a:endParaRPr>
          </a:p>
        </p:txBody>
      </p:sp>
      <p:pic>
        <p:nvPicPr>
          <p:cNvPr id="2" name="Picture 1">
            <a:extLst>
              <a:ext uri="{FF2B5EF4-FFF2-40B4-BE49-F238E27FC236}">
                <a16:creationId xmlns:a16="http://schemas.microsoft.com/office/drawing/2014/main" id="{588AC35A-D6FF-FC6E-DA0D-DC760BDD9577}"/>
              </a:ext>
            </a:extLst>
          </p:cNvPr>
          <p:cNvPicPr>
            <a:picLocks noChangeAspect="1"/>
          </p:cNvPicPr>
          <p:nvPr/>
        </p:nvPicPr>
        <p:blipFill>
          <a:blip r:embed="rId3"/>
          <a:stretch>
            <a:fillRect/>
          </a:stretch>
        </p:blipFill>
        <p:spPr>
          <a:xfrm>
            <a:off x="4834796" y="0"/>
            <a:ext cx="4204294" cy="4238898"/>
          </a:xfrm>
          <a:prstGeom prst="rect">
            <a:avLst/>
          </a:prstGeom>
        </p:spPr>
      </p:pic>
      <p:pic>
        <p:nvPicPr>
          <p:cNvPr id="6" name="Picture 5">
            <a:extLst>
              <a:ext uri="{FF2B5EF4-FFF2-40B4-BE49-F238E27FC236}">
                <a16:creationId xmlns:a16="http://schemas.microsoft.com/office/drawing/2014/main" id="{56FE1579-A0EE-F305-4B16-15238209F0CB}"/>
              </a:ext>
            </a:extLst>
          </p:cNvPr>
          <p:cNvPicPr>
            <a:picLocks noChangeAspect="1"/>
          </p:cNvPicPr>
          <p:nvPr/>
        </p:nvPicPr>
        <p:blipFill>
          <a:blip r:embed="rId4"/>
          <a:stretch>
            <a:fillRect/>
          </a:stretch>
        </p:blipFill>
        <p:spPr>
          <a:xfrm>
            <a:off x="4762502" y="3923606"/>
            <a:ext cx="1137387" cy="1111537"/>
          </a:xfrm>
          <a:prstGeom prst="rect">
            <a:avLst/>
          </a:prstGeom>
        </p:spPr>
      </p:pic>
      <p:pic>
        <p:nvPicPr>
          <p:cNvPr id="7" name="Picture 6">
            <a:extLst>
              <a:ext uri="{FF2B5EF4-FFF2-40B4-BE49-F238E27FC236}">
                <a16:creationId xmlns:a16="http://schemas.microsoft.com/office/drawing/2014/main" id="{119E0DA1-0BA9-CC68-873B-5763FE418027}"/>
              </a:ext>
            </a:extLst>
          </p:cNvPr>
          <p:cNvPicPr>
            <a:picLocks noChangeAspect="1"/>
          </p:cNvPicPr>
          <p:nvPr/>
        </p:nvPicPr>
        <p:blipFill>
          <a:blip r:embed="rId5"/>
          <a:stretch>
            <a:fillRect/>
          </a:stretch>
        </p:blipFill>
        <p:spPr>
          <a:xfrm>
            <a:off x="4816043" y="409183"/>
            <a:ext cx="4241800" cy="266700"/>
          </a:xfrm>
          <a:prstGeom prst="rect">
            <a:avLst/>
          </a:prstGeom>
        </p:spPr>
      </p:pic>
      <p:pic>
        <p:nvPicPr>
          <p:cNvPr id="9" name="Picture 8">
            <a:extLst>
              <a:ext uri="{FF2B5EF4-FFF2-40B4-BE49-F238E27FC236}">
                <a16:creationId xmlns:a16="http://schemas.microsoft.com/office/drawing/2014/main" id="{E6EE94DA-F05A-7121-EF5D-4CED00EA60BE}"/>
              </a:ext>
            </a:extLst>
          </p:cNvPr>
          <p:cNvPicPr>
            <a:picLocks noChangeAspect="1"/>
          </p:cNvPicPr>
          <p:nvPr/>
        </p:nvPicPr>
        <p:blipFill>
          <a:blip r:embed="rId6"/>
          <a:stretch>
            <a:fillRect/>
          </a:stretch>
        </p:blipFill>
        <p:spPr>
          <a:xfrm>
            <a:off x="138046" y="2280177"/>
            <a:ext cx="4381500" cy="2616200"/>
          </a:xfrm>
          <a:prstGeom prst="rect">
            <a:avLst/>
          </a:prstGeom>
        </p:spPr>
      </p:pic>
      <p:sp>
        <p:nvSpPr>
          <p:cNvPr id="10" name="TextBox 9">
            <a:extLst>
              <a:ext uri="{FF2B5EF4-FFF2-40B4-BE49-F238E27FC236}">
                <a16:creationId xmlns:a16="http://schemas.microsoft.com/office/drawing/2014/main" id="{820C233F-3A6C-1590-9E7C-6A8DB2ED2253}"/>
              </a:ext>
            </a:extLst>
          </p:cNvPr>
          <p:cNvSpPr txBox="1"/>
          <p:nvPr/>
        </p:nvSpPr>
        <p:spPr>
          <a:xfrm>
            <a:off x="379115" y="4930041"/>
            <a:ext cx="4278477" cy="230832"/>
          </a:xfrm>
          <a:prstGeom prst="rect">
            <a:avLst/>
          </a:prstGeom>
          <a:noFill/>
        </p:spPr>
        <p:txBody>
          <a:bodyPr wrap="square" rtlCol="0">
            <a:spAutoFit/>
          </a:bodyPr>
          <a:lstStyle/>
          <a:p>
            <a:r>
              <a:rPr lang="en-US" sz="900" b="1" i="1"/>
              <a:t>Top 10 Dept with highest proportion of Negative Comments on </a:t>
            </a:r>
            <a:r>
              <a:rPr lang="en-US" sz="900" b="1" i="1" err="1"/>
              <a:t>RateMy</a:t>
            </a:r>
            <a:r>
              <a:rPr lang="en-US" sz="900" b="1" i="1"/>
              <a:t> Prof</a:t>
            </a:r>
          </a:p>
        </p:txBody>
      </p:sp>
    </p:spTree>
    <p:extLst>
      <p:ext uri="{BB962C8B-B14F-4D97-AF65-F5344CB8AC3E}">
        <p14:creationId xmlns:p14="http://schemas.microsoft.com/office/powerpoint/2010/main" val="251899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78D3B9D-BC36-83AB-2555-31B0DC41A5CE}"/>
              </a:ext>
            </a:extLst>
          </p:cNvPr>
          <p:cNvSpPr txBox="1"/>
          <p:nvPr/>
        </p:nvSpPr>
        <p:spPr>
          <a:xfrm>
            <a:off x="3528334" y="0"/>
            <a:ext cx="6210830" cy="584775"/>
          </a:xfrm>
          <a:prstGeom prst="rect">
            <a:avLst/>
          </a:prstGeom>
          <a:noFill/>
        </p:spPr>
        <p:txBody>
          <a:bodyPr wrap="square" rtlCol="0">
            <a:spAutoFit/>
          </a:bodyPr>
          <a:lstStyle/>
          <a:p>
            <a:r>
              <a:rPr lang="en-US" sz="3200" b="1">
                <a:solidFill>
                  <a:srgbClr val="002060"/>
                </a:solidFill>
              </a:rPr>
              <a:t>Conclusion</a:t>
            </a:r>
          </a:p>
        </p:txBody>
      </p:sp>
      <p:sp>
        <p:nvSpPr>
          <p:cNvPr id="8" name="Text 8">
            <a:extLst>
              <a:ext uri="{FF2B5EF4-FFF2-40B4-BE49-F238E27FC236}">
                <a16:creationId xmlns:a16="http://schemas.microsoft.com/office/drawing/2014/main" id="{F9BC68A0-D4FC-F0A8-7FE0-F6DB3733B020}"/>
              </a:ext>
            </a:extLst>
          </p:cNvPr>
          <p:cNvSpPr/>
          <p:nvPr/>
        </p:nvSpPr>
        <p:spPr>
          <a:xfrm>
            <a:off x="157273" y="1237586"/>
            <a:ext cx="4257072" cy="3103968"/>
          </a:xfrm>
          <a:prstGeom prst="rect">
            <a:avLst/>
          </a:prstGeom>
          <a:noFill/>
          <a:ln/>
        </p:spPr>
        <p:txBody>
          <a:bodyPr wrap="square" rtlCol="0" anchor="t"/>
          <a:lstStyle/>
          <a:p>
            <a:pPr>
              <a:lnSpc>
                <a:spcPct val="150000"/>
              </a:lnSpc>
            </a:pPr>
            <a:r>
              <a:rPr lang="en-CA" sz="1100" b="1" u="sng">
                <a:latin typeface="Arial" panose="020B0604020202020204" pitchFamily="34" charset="0"/>
              </a:rPr>
              <a:t>Cluster Analysis: </a:t>
            </a:r>
          </a:p>
          <a:p>
            <a:pPr>
              <a:lnSpc>
                <a:spcPct val="150000"/>
              </a:lnSpc>
            </a:pPr>
            <a:r>
              <a:rPr lang="en-CA" sz="1100">
                <a:latin typeface="Arial" panose="020B0604020202020204" pitchFamily="34" charset="0"/>
              </a:rPr>
              <a:t>Diverse topics identified, including academic queries, mental health, and stress.</a:t>
            </a:r>
          </a:p>
          <a:p>
            <a:pPr>
              <a:lnSpc>
                <a:spcPct val="150000"/>
              </a:lnSpc>
            </a:pPr>
            <a:endParaRPr lang="en-CA" sz="400" b="1" u="sng">
              <a:latin typeface="Arial" panose="020B0604020202020204" pitchFamily="34" charset="0"/>
            </a:endParaRPr>
          </a:p>
          <a:p>
            <a:pPr>
              <a:lnSpc>
                <a:spcPct val="150000"/>
              </a:lnSpc>
            </a:pPr>
            <a:r>
              <a:rPr lang="en-CA" sz="1100" b="1" u="sng">
                <a:latin typeface="Arial" panose="020B0604020202020204" pitchFamily="34" charset="0"/>
              </a:rPr>
              <a:t>Mental Health Focus: </a:t>
            </a:r>
          </a:p>
          <a:p>
            <a:pPr>
              <a:lnSpc>
                <a:spcPct val="150000"/>
              </a:lnSpc>
            </a:pPr>
            <a:r>
              <a:rPr lang="en-CA" sz="1100">
                <a:latin typeface="Arial" panose="020B0604020202020204" pitchFamily="34" charset="0"/>
              </a:rPr>
              <a:t>Highlighted as a critical concern among students, with dedicated discussion clusters.</a:t>
            </a:r>
          </a:p>
          <a:p>
            <a:pPr>
              <a:lnSpc>
                <a:spcPct val="150000"/>
              </a:lnSpc>
            </a:pPr>
            <a:endParaRPr lang="en-CA" sz="300">
              <a:latin typeface="Arial" panose="020B0604020202020204" pitchFamily="34" charset="0"/>
            </a:endParaRPr>
          </a:p>
          <a:p>
            <a:pPr>
              <a:lnSpc>
                <a:spcPct val="150000"/>
              </a:lnSpc>
            </a:pPr>
            <a:r>
              <a:rPr lang="en-CA" sz="1100" b="1" u="sng" err="1">
                <a:latin typeface="Arial" panose="020B0604020202020204" pitchFamily="34" charset="0"/>
              </a:rPr>
              <a:t>RateMyProfessors</a:t>
            </a:r>
            <a:r>
              <a:rPr lang="en-CA" sz="1100" b="1" u="sng">
                <a:latin typeface="Arial" panose="020B0604020202020204" pitchFamily="34" charset="0"/>
              </a:rPr>
              <a:t> Insights: </a:t>
            </a:r>
          </a:p>
          <a:p>
            <a:pPr>
              <a:lnSpc>
                <a:spcPct val="150000"/>
              </a:lnSpc>
            </a:pPr>
            <a:r>
              <a:rPr lang="en-CA" sz="1100">
                <a:latin typeface="Arial" panose="020B0604020202020204" pitchFamily="34" charset="0"/>
              </a:rPr>
              <a:t>Engineering &amp; Management dept. received more feedback, while Psychology had highest mental health-related issues. Negative sentiment prevalent in Eco, Engineering, &amp; Comp-Sci</a:t>
            </a:r>
            <a:r>
              <a:rPr lang="en-CA" sz="1100" b="1">
                <a:latin typeface="Arial" panose="020B0604020202020204" pitchFamily="34" charset="0"/>
              </a:rPr>
              <a:t>.</a:t>
            </a:r>
          </a:p>
        </p:txBody>
      </p:sp>
      <p:sp>
        <p:nvSpPr>
          <p:cNvPr id="11" name="TextBox 10">
            <a:extLst>
              <a:ext uri="{FF2B5EF4-FFF2-40B4-BE49-F238E27FC236}">
                <a16:creationId xmlns:a16="http://schemas.microsoft.com/office/drawing/2014/main" id="{79B21D6E-B2FB-289B-F7CD-69DD4A33123E}"/>
              </a:ext>
            </a:extLst>
          </p:cNvPr>
          <p:cNvSpPr txBox="1"/>
          <p:nvPr/>
        </p:nvSpPr>
        <p:spPr>
          <a:xfrm>
            <a:off x="957440" y="830492"/>
            <a:ext cx="2959917" cy="461665"/>
          </a:xfrm>
          <a:prstGeom prst="rect">
            <a:avLst/>
          </a:prstGeom>
          <a:noFill/>
        </p:spPr>
        <p:txBody>
          <a:bodyPr wrap="square" rtlCol="0">
            <a:spAutoFit/>
          </a:bodyPr>
          <a:lstStyle/>
          <a:p>
            <a:pPr algn="ctr"/>
            <a:r>
              <a:rPr lang="en-US" sz="2400" b="1" u="sng">
                <a:solidFill>
                  <a:srgbClr val="C00000"/>
                </a:solidFill>
              </a:rPr>
              <a:t>Findings</a:t>
            </a:r>
          </a:p>
        </p:txBody>
      </p:sp>
      <p:sp>
        <p:nvSpPr>
          <p:cNvPr id="13" name="TextBox 12">
            <a:extLst>
              <a:ext uri="{FF2B5EF4-FFF2-40B4-BE49-F238E27FC236}">
                <a16:creationId xmlns:a16="http://schemas.microsoft.com/office/drawing/2014/main" id="{43FFDBC1-FB55-A66A-706E-88B876A440ED}"/>
              </a:ext>
            </a:extLst>
          </p:cNvPr>
          <p:cNvSpPr txBox="1"/>
          <p:nvPr/>
        </p:nvSpPr>
        <p:spPr>
          <a:xfrm>
            <a:off x="4987297" y="830491"/>
            <a:ext cx="3505746" cy="461665"/>
          </a:xfrm>
          <a:prstGeom prst="rect">
            <a:avLst/>
          </a:prstGeom>
          <a:noFill/>
        </p:spPr>
        <p:txBody>
          <a:bodyPr wrap="square" rtlCol="0">
            <a:spAutoFit/>
          </a:bodyPr>
          <a:lstStyle/>
          <a:p>
            <a:pPr algn="ctr"/>
            <a:r>
              <a:rPr lang="en-US" sz="2400" b="1" u="sng">
                <a:solidFill>
                  <a:schemeClr val="accent6">
                    <a:lumMod val="75000"/>
                  </a:schemeClr>
                </a:solidFill>
              </a:rPr>
              <a:t>Actionable Insights</a:t>
            </a:r>
          </a:p>
        </p:txBody>
      </p:sp>
      <p:cxnSp>
        <p:nvCxnSpPr>
          <p:cNvPr id="15" name="Straight Connector 14">
            <a:extLst>
              <a:ext uri="{FF2B5EF4-FFF2-40B4-BE49-F238E27FC236}">
                <a16:creationId xmlns:a16="http://schemas.microsoft.com/office/drawing/2014/main" id="{51734FA6-2D57-488D-4710-3B10E4A2E53A}"/>
              </a:ext>
            </a:extLst>
          </p:cNvPr>
          <p:cNvCxnSpPr>
            <a:cxnSpLocks/>
          </p:cNvCxnSpPr>
          <p:nvPr/>
        </p:nvCxnSpPr>
        <p:spPr>
          <a:xfrm>
            <a:off x="4564834" y="1292156"/>
            <a:ext cx="7166" cy="2641341"/>
          </a:xfrm>
          <a:prstGeom prst="line">
            <a:avLst/>
          </a:prstGeom>
        </p:spPr>
        <p:style>
          <a:lnRef idx="1">
            <a:schemeClr val="dk1"/>
          </a:lnRef>
          <a:fillRef idx="0">
            <a:schemeClr val="dk1"/>
          </a:fillRef>
          <a:effectRef idx="0">
            <a:schemeClr val="dk1"/>
          </a:effectRef>
          <a:fontRef idx="minor">
            <a:schemeClr val="tx1"/>
          </a:fontRef>
        </p:style>
      </p:cxnSp>
      <p:sp>
        <p:nvSpPr>
          <p:cNvPr id="16" name="Text 8">
            <a:extLst>
              <a:ext uri="{FF2B5EF4-FFF2-40B4-BE49-F238E27FC236}">
                <a16:creationId xmlns:a16="http://schemas.microsoft.com/office/drawing/2014/main" id="{313B15EF-4497-EA42-0CBA-6BCACDFA9C83}"/>
              </a:ext>
            </a:extLst>
          </p:cNvPr>
          <p:cNvSpPr/>
          <p:nvPr/>
        </p:nvSpPr>
        <p:spPr>
          <a:xfrm>
            <a:off x="4729657" y="1237586"/>
            <a:ext cx="4257072" cy="3103968"/>
          </a:xfrm>
          <a:prstGeom prst="rect">
            <a:avLst/>
          </a:prstGeom>
          <a:noFill/>
          <a:ln/>
        </p:spPr>
        <p:txBody>
          <a:bodyPr wrap="square" rtlCol="0" anchor="t"/>
          <a:lstStyle/>
          <a:p>
            <a:pPr>
              <a:lnSpc>
                <a:spcPct val="150000"/>
              </a:lnSpc>
            </a:pPr>
            <a:r>
              <a:rPr lang="en-CA" sz="1200" b="1" u="sng">
                <a:latin typeface="Arial" panose="020B0604020202020204" pitchFamily="34" charset="0"/>
              </a:rPr>
              <a:t>Targeted Mental Health Initiatives: </a:t>
            </a:r>
          </a:p>
          <a:p>
            <a:pPr>
              <a:lnSpc>
                <a:spcPct val="150000"/>
              </a:lnSpc>
            </a:pPr>
            <a:r>
              <a:rPr lang="en-CA" sz="1200">
                <a:latin typeface="Arial" panose="020B0604020202020204" pitchFamily="34" charset="0"/>
              </a:rPr>
              <a:t>Implement programs in departments with mental health concerns.</a:t>
            </a:r>
          </a:p>
          <a:p>
            <a:pPr>
              <a:lnSpc>
                <a:spcPct val="150000"/>
              </a:lnSpc>
            </a:pPr>
            <a:endParaRPr lang="en-CA" sz="300" b="1">
              <a:latin typeface="Arial" panose="020B0604020202020204" pitchFamily="34" charset="0"/>
            </a:endParaRPr>
          </a:p>
          <a:p>
            <a:pPr>
              <a:lnSpc>
                <a:spcPct val="150000"/>
              </a:lnSpc>
            </a:pPr>
            <a:r>
              <a:rPr lang="en-CA" sz="1200" b="1" u="sng">
                <a:latin typeface="Arial" panose="020B0604020202020204" pitchFamily="34" charset="0"/>
              </a:rPr>
              <a:t>Academic Policy Clarity: </a:t>
            </a:r>
          </a:p>
          <a:p>
            <a:pPr>
              <a:lnSpc>
                <a:spcPct val="150000"/>
              </a:lnSpc>
            </a:pPr>
            <a:r>
              <a:rPr lang="en-CA" sz="1200">
                <a:latin typeface="Arial" panose="020B0604020202020204" pitchFamily="34" charset="0"/>
              </a:rPr>
              <a:t>Enhance understanding of policies like course withdrawals.</a:t>
            </a:r>
          </a:p>
          <a:p>
            <a:pPr>
              <a:lnSpc>
                <a:spcPct val="150000"/>
              </a:lnSpc>
            </a:pPr>
            <a:endParaRPr lang="en-CA" sz="500" b="1">
              <a:latin typeface="Arial" panose="020B0604020202020204" pitchFamily="34" charset="0"/>
            </a:endParaRPr>
          </a:p>
          <a:p>
            <a:pPr>
              <a:lnSpc>
                <a:spcPct val="150000"/>
              </a:lnSpc>
            </a:pPr>
            <a:r>
              <a:rPr lang="en-CA" sz="1200" b="1" u="sng">
                <a:latin typeface="Arial" panose="020B0604020202020204" pitchFamily="34" charset="0"/>
              </a:rPr>
              <a:t>Direct Feedback Engagement: </a:t>
            </a:r>
          </a:p>
          <a:p>
            <a:pPr>
              <a:lnSpc>
                <a:spcPct val="150000"/>
              </a:lnSpc>
            </a:pPr>
            <a:r>
              <a:rPr lang="en-CA" sz="1200">
                <a:latin typeface="Arial" panose="020B0604020202020204" pitchFamily="34" charset="0"/>
              </a:rPr>
              <a:t>Hold sessions in departments with high negative sentiment for tailored strategies.</a:t>
            </a:r>
          </a:p>
          <a:p>
            <a:pPr marL="285750" indent="-285750">
              <a:lnSpc>
                <a:spcPct val="150000"/>
              </a:lnSpc>
              <a:buFont typeface="Arial" panose="020B0604020202020204" pitchFamily="34" charset="0"/>
              <a:buChar char="•"/>
            </a:pPr>
            <a:endParaRPr lang="en-CA" sz="1200" b="1">
              <a:latin typeface="Arial" panose="020B0604020202020204" pitchFamily="34" charset="0"/>
            </a:endParaRPr>
          </a:p>
        </p:txBody>
      </p:sp>
      <p:sp>
        <p:nvSpPr>
          <p:cNvPr id="24" name="TextBox 23">
            <a:extLst>
              <a:ext uri="{FF2B5EF4-FFF2-40B4-BE49-F238E27FC236}">
                <a16:creationId xmlns:a16="http://schemas.microsoft.com/office/drawing/2014/main" id="{D525D257-B96C-E7CA-DEBE-52DD11C0AD96}"/>
              </a:ext>
            </a:extLst>
          </p:cNvPr>
          <p:cNvSpPr txBox="1"/>
          <p:nvPr/>
        </p:nvSpPr>
        <p:spPr>
          <a:xfrm>
            <a:off x="91916" y="441655"/>
            <a:ext cx="8829458" cy="461665"/>
          </a:xfrm>
          <a:prstGeom prst="rect">
            <a:avLst/>
          </a:prstGeom>
          <a:noFill/>
        </p:spPr>
        <p:txBody>
          <a:bodyPr wrap="square">
            <a:spAutoFit/>
          </a:bodyPr>
          <a:lstStyle/>
          <a:p>
            <a:pPr algn="ctr"/>
            <a:r>
              <a:rPr lang="en-CA" sz="1200" i="1">
                <a:solidFill>
                  <a:srgbClr val="002060"/>
                </a:solidFill>
                <a:effectLst/>
                <a:latin typeface="Arial" panose="020B0604020202020204" pitchFamily="34" charset="0"/>
              </a:rPr>
              <a:t>Analysis of feedback from r/</a:t>
            </a:r>
            <a:r>
              <a:rPr lang="en-CA" sz="1200" i="1" err="1">
                <a:solidFill>
                  <a:srgbClr val="002060"/>
                </a:solidFill>
                <a:effectLst/>
                <a:latin typeface="Arial" panose="020B0604020202020204" pitchFamily="34" charset="0"/>
              </a:rPr>
              <a:t>mcgill</a:t>
            </a:r>
            <a:r>
              <a:rPr lang="en-CA" sz="1200" i="1">
                <a:solidFill>
                  <a:srgbClr val="002060"/>
                </a:solidFill>
                <a:effectLst/>
                <a:latin typeface="Arial" panose="020B0604020202020204" pitchFamily="34" charset="0"/>
              </a:rPr>
              <a:t> and </a:t>
            </a:r>
            <a:r>
              <a:rPr lang="en-CA" sz="1200" i="1" err="1">
                <a:solidFill>
                  <a:srgbClr val="002060"/>
                </a:solidFill>
                <a:effectLst/>
                <a:latin typeface="Arial" panose="020B0604020202020204" pitchFamily="34" charset="0"/>
              </a:rPr>
              <a:t>RateMyProfessors</a:t>
            </a:r>
            <a:r>
              <a:rPr lang="en-CA" sz="1200" i="1">
                <a:solidFill>
                  <a:srgbClr val="002060"/>
                </a:solidFill>
                <a:effectLst/>
                <a:latin typeface="Arial" panose="020B0604020202020204" pitchFamily="34" charset="0"/>
              </a:rPr>
              <a:t> reveals critical areas of concern, notably in mental health, academic policies, &amp; department-specific feedback</a:t>
            </a:r>
            <a:endParaRPr lang="en-US" sz="1200" i="1">
              <a:solidFill>
                <a:srgbClr val="002060"/>
              </a:solidFill>
            </a:endParaRPr>
          </a:p>
        </p:txBody>
      </p:sp>
      <p:sp>
        <p:nvSpPr>
          <p:cNvPr id="27" name="Rectangle 26">
            <a:extLst>
              <a:ext uri="{FF2B5EF4-FFF2-40B4-BE49-F238E27FC236}">
                <a16:creationId xmlns:a16="http://schemas.microsoft.com/office/drawing/2014/main" id="{828030A2-5FCB-7220-8AAF-4281B6739856}"/>
              </a:ext>
            </a:extLst>
          </p:cNvPr>
          <p:cNvSpPr/>
          <p:nvPr/>
        </p:nvSpPr>
        <p:spPr>
          <a:xfrm>
            <a:off x="157271" y="4138448"/>
            <a:ext cx="8877804" cy="92265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200" b="1" i="0" u="sng">
                <a:solidFill>
                  <a:schemeClr val="tx2">
                    <a:lumMod val="50000"/>
                  </a:schemeClr>
                </a:solidFill>
                <a:effectLst/>
                <a:latin typeface="Arial" panose="020B0604020202020204" pitchFamily="34" charset="0"/>
              </a:rPr>
              <a:t>Business Value and Expected Impact</a:t>
            </a:r>
            <a:br>
              <a:rPr lang="en-CA" sz="1200">
                <a:solidFill>
                  <a:schemeClr val="tx2">
                    <a:lumMod val="50000"/>
                  </a:schemeClr>
                </a:solidFill>
              </a:rPr>
            </a:br>
            <a:r>
              <a:rPr lang="en-CA" sz="1200">
                <a:solidFill>
                  <a:schemeClr val="tx2">
                    <a:lumMod val="50000"/>
                  </a:schemeClr>
                </a:solidFill>
              </a:rPr>
              <a:t>- </a:t>
            </a:r>
            <a:r>
              <a:rPr lang="en-CA" sz="1200" b="0" i="0">
                <a:solidFill>
                  <a:schemeClr val="tx2">
                    <a:lumMod val="50000"/>
                  </a:schemeClr>
                </a:solidFill>
                <a:effectLst/>
                <a:latin typeface="Arial" panose="020B0604020202020204" pitchFamily="34" charset="0"/>
              </a:rPr>
              <a:t>Targeted mental health &amp; academic policy interventions are anticipated to </a:t>
            </a:r>
            <a:r>
              <a:rPr lang="en-CA" sz="1200" i="1" u="sng">
                <a:solidFill>
                  <a:schemeClr val="tx2">
                    <a:lumMod val="50000"/>
                  </a:schemeClr>
                </a:solidFill>
                <a:effectLst/>
                <a:latin typeface="Arial" panose="020B0604020202020204" pitchFamily="34" charset="0"/>
              </a:rPr>
              <a:t>elevate student well-being &amp; academic engagement</a:t>
            </a:r>
            <a:r>
              <a:rPr lang="en-CA" sz="1200" b="0" i="1">
                <a:solidFill>
                  <a:schemeClr val="tx2">
                    <a:lumMod val="50000"/>
                  </a:schemeClr>
                </a:solidFill>
                <a:effectLst/>
                <a:latin typeface="Arial" panose="020B0604020202020204" pitchFamily="34" charset="0"/>
              </a:rPr>
              <a:t>.</a:t>
            </a:r>
            <a:br>
              <a:rPr lang="en-CA" sz="1200" i="1">
                <a:solidFill>
                  <a:schemeClr val="tx2">
                    <a:lumMod val="50000"/>
                  </a:schemeClr>
                </a:solidFill>
              </a:rPr>
            </a:br>
            <a:r>
              <a:rPr lang="en-CA" sz="1200">
                <a:solidFill>
                  <a:schemeClr val="tx2">
                    <a:lumMod val="50000"/>
                  </a:schemeClr>
                </a:solidFill>
              </a:rPr>
              <a:t>- </a:t>
            </a:r>
            <a:r>
              <a:rPr lang="en-CA" sz="1200" b="0" i="0">
                <a:solidFill>
                  <a:schemeClr val="tx2">
                    <a:lumMod val="50000"/>
                  </a:schemeClr>
                </a:solidFill>
                <a:effectLst/>
                <a:latin typeface="Arial" panose="020B0604020202020204" pitchFamily="34" charset="0"/>
              </a:rPr>
              <a:t>Customized interventions aim to </a:t>
            </a:r>
            <a:r>
              <a:rPr lang="en-CA" sz="1200" i="1" u="sng">
                <a:solidFill>
                  <a:schemeClr val="tx2">
                    <a:lumMod val="50000"/>
                  </a:schemeClr>
                </a:solidFill>
                <a:effectLst/>
                <a:latin typeface="Arial" panose="020B0604020202020204" pitchFamily="34" charset="0"/>
              </a:rPr>
              <a:t>raise satisfaction &amp; retention rates</a:t>
            </a:r>
            <a:r>
              <a:rPr lang="en-CA" sz="1200" b="0" i="0">
                <a:solidFill>
                  <a:schemeClr val="tx2">
                    <a:lumMod val="50000"/>
                  </a:schemeClr>
                </a:solidFill>
                <a:effectLst/>
                <a:latin typeface="Arial" panose="020B0604020202020204" pitchFamily="34" charset="0"/>
              </a:rPr>
              <a:t>, particularly in departments with specific challenges.</a:t>
            </a:r>
            <a:br>
              <a:rPr lang="en-CA" sz="1200">
                <a:solidFill>
                  <a:schemeClr val="tx2">
                    <a:lumMod val="50000"/>
                  </a:schemeClr>
                </a:solidFill>
              </a:rPr>
            </a:br>
            <a:r>
              <a:rPr lang="en-CA" sz="1200">
                <a:solidFill>
                  <a:schemeClr val="tx2">
                    <a:lumMod val="50000"/>
                  </a:schemeClr>
                </a:solidFill>
              </a:rPr>
              <a:t>- </a:t>
            </a:r>
            <a:r>
              <a:rPr lang="en-CA" sz="1200" b="0" i="0">
                <a:solidFill>
                  <a:schemeClr val="tx2">
                    <a:lumMod val="50000"/>
                  </a:schemeClr>
                </a:solidFill>
                <a:effectLst/>
                <a:latin typeface="Arial" panose="020B0604020202020204" pitchFamily="34" charset="0"/>
              </a:rPr>
              <a:t>Insights-driven initiatives ensure strategic resource use, addressing student needs effectively; </a:t>
            </a:r>
            <a:r>
              <a:rPr lang="en-CA" sz="1200" b="0" i="1" u="sng">
                <a:solidFill>
                  <a:schemeClr val="tx2">
                    <a:lumMod val="50000"/>
                  </a:schemeClr>
                </a:solidFill>
                <a:effectLst/>
                <a:latin typeface="Arial" panose="020B0604020202020204" pitchFamily="34" charset="0"/>
              </a:rPr>
              <a:t>enhancing institutional reputation</a:t>
            </a:r>
            <a:endParaRPr lang="en-US" sz="1200" i="1" u="sng">
              <a:solidFill>
                <a:schemeClr val="tx2">
                  <a:lumMod val="50000"/>
                </a:schemeClr>
              </a:solidFill>
            </a:endParaRPr>
          </a:p>
        </p:txBody>
      </p:sp>
    </p:spTree>
    <p:extLst>
      <p:ext uri="{BB962C8B-B14F-4D97-AF65-F5344CB8AC3E}">
        <p14:creationId xmlns:p14="http://schemas.microsoft.com/office/powerpoint/2010/main" val="2322599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a:solidFill>
                  <a:srgbClr val="002060"/>
                </a:solidFill>
              </a:rPr>
              <a:t>Next Steps:</a:t>
            </a:r>
          </a:p>
        </p:txBody>
      </p:sp>
      <p:sp>
        <p:nvSpPr>
          <p:cNvPr id="8" name="Text 8">
            <a:extLst>
              <a:ext uri="{FF2B5EF4-FFF2-40B4-BE49-F238E27FC236}">
                <a16:creationId xmlns:a16="http://schemas.microsoft.com/office/drawing/2014/main" id="{F9BC68A0-D4FC-F0A8-7FE0-F6DB3733B020}"/>
              </a:ext>
            </a:extLst>
          </p:cNvPr>
          <p:cNvSpPr/>
          <p:nvPr/>
        </p:nvSpPr>
        <p:spPr>
          <a:xfrm>
            <a:off x="157272" y="851187"/>
            <a:ext cx="8709481" cy="129292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CA" sz="1400" b="1">
                <a:latin typeface="Arial" panose="020B0604020202020204" pitchFamily="34" charset="0"/>
              </a:rPr>
              <a:t>Enhance academic support strategies through academic performance data</a:t>
            </a:r>
          </a:p>
          <a:p>
            <a:pPr marL="285750" indent="-285750">
              <a:lnSpc>
                <a:spcPct val="150000"/>
              </a:lnSpc>
              <a:buFont typeface="Arial" panose="020B0604020202020204" pitchFamily="34" charset="0"/>
              <a:buChar char="•"/>
            </a:pPr>
            <a:r>
              <a:rPr lang="en-CA" sz="1400" b="1">
                <a:latin typeface="Arial" panose="020B0604020202020204" pitchFamily="34" charset="0"/>
              </a:rPr>
              <a:t>Aligning McGill’s environment more closely with student satisfaction and academic success</a:t>
            </a:r>
          </a:p>
          <a:p>
            <a:pPr marL="285750" indent="-285750">
              <a:lnSpc>
                <a:spcPct val="150000"/>
              </a:lnSpc>
              <a:buFont typeface="Arial" panose="020B0604020202020204" pitchFamily="34" charset="0"/>
              <a:buChar char="•"/>
            </a:pPr>
            <a:r>
              <a:rPr lang="en-CA" sz="1400" b="1">
                <a:latin typeface="Arial" panose="020B0604020202020204" pitchFamily="34" charset="0"/>
              </a:rPr>
              <a:t>Evaluate effectiveness of implemented interventions.</a:t>
            </a:r>
          </a:p>
          <a:p>
            <a:pPr marL="285750" indent="-285750">
              <a:lnSpc>
                <a:spcPct val="150000"/>
              </a:lnSpc>
              <a:buFont typeface="Arial" panose="020B0604020202020204" pitchFamily="34" charset="0"/>
              <a:buChar char="•"/>
            </a:pPr>
            <a:endParaRPr lang="en-CA" sz="1400" b="1">
              <a:latin typeface="Arial" panose="020B0604020202020204" pitchFamily="34" charset="0"/>
            </a:endParaRPr>
          </a:p>
        </p:txBody>
      </p:sp>
      <p:sp>
        <p:nvSpPr>
          <p:cNvPr id="3" name="TextBox 2">
            <a:extLst>
              <a:ext uri="{FF2B5EF4-FFF2-40B4-BE49-F238E27FC236}">
                <a16:creationId xmlns:a16="http://schemas.microsoft.com/office/drawing/2014/main" id="{264B6D93-300B-50EE-71B1-1D1322E42DFA}"/>
              </a:ext>
            </a:extLst>
          </p:cNvPr>
          <p:cNvSpPr txBox="1"/>
          <p:nvPr/>
        </p:nvSpPr>
        <p:spPr>
          <a:xfrm>
            <a:off x="104910" y="2202418"/>
            <a:ext cx="4599588" cy="523220"/>
          </a:xfrm>
          <a:prstGeom prst="rect">
            <a:avLst/>
          </a:prstGeom>
          <a:noFill/>
        </p:spPr>
        <p:txBody>
          <a:bodyPr wrap="square">
            <a:spAutoFit/>
          </a:bodyPr>
          <a:lstStyle/>
          <a:p>
            <a:r>
              <a:rPr lang="en-US" sz="2800" b="1">
                <a:solidFill>
                  <a:srgbClr val="002060"/>
                </a:solidFill>
              </a:rPr>
              <a:t>Future Scope:</a:t>
            </a:r>
            <a:endParaRPr lang="en-US" sz="2800"/>
          </a:p>
        </p:txBody>
      </p:sp>
      <p:sp>
        <p:nvSpPr>
          <p:cNvPr id="4" name="Text 8">
            <a:extLst>
              <a:ext uri="{FF2B5EF4-FFF2-40B4-BE49-F238E27FC236}">
                <a16:creationId xmlns:a16="http://schemas.microsoft.com/office/drawing/2014/main" id="{E68DEF4A-8BF6-B9D8-DB47-AB179723D9E8}"/>
              </a:ext>
            </a:extLst>
          </p:cNvPr>
          <p:cNvSpPr/>
          <p:nvPr/>
        </p:nvSpPr>
        <p:spPr>
          <a:xfrm>
            <a:off x="157271" y="2934863"/>
            <a:ext cx="8709481" cy="1292923"/>
          </a:xfrm>
          <a:prstGeom prst="rect">
            <a:avLst/>
          </a:prstGeom>
          <a:noFill/>
          <a:ln/>
        </p:spPr>
        <p:txBody>
          <a:bodyPr wrap="square" rtlCol="0" anchor="t"/>
          <a:lstStyle/>
          <a:p>
            <a:pPr marL="285750" indent="-285750">
              <a:lnSpc>
                <a:spcPct val="150000"/>
              </a:lnSpc>
              <a:buFont typeface="Arial" panose="020B0604020202020204" pitchFamily="34" charset="0"/>
              <a:buChar char="•"/>
            </a:pPr>
            <a:r>
              <a:rPr lang="en-CA" sz="1400" b="1">
                <a:latin typeface="Arial" panose="020B0604020202020204" pitchFamily="34" charset="0"/>
              </a:rPr>
              <a:t>Conduct longitudinal studies to track sentiment trends over time</a:t>
            </a:r>
          </a:p>
          <a:p>
            <a:pPr marL="285750" indent="-285750">
              <a:lnSpc>
                <a:spcPct val="150000"/>
              </a:lnSpc>
              <a:buFont typeface="Arial" panose="020B0604020202020204" pitchFamily="34" charset="0"/>
              <a:buChar char="•"/>
            </a:pPr>
            <a:r>
              <a:rPr lang="en-CA" sz="1400" b="1">
                <a:latin typeface="Arial" panose="020B0604020202020204" pitchFamily="34" charset="0"/>
              </a:rPr>
              <a:t>Expand data sources for a comprehensive sentiment overview</a:t>
            </a:r>
          </a:p>
          <a:p>
            <a:pPr marL="285750" indent="-285750">
              <a:lnSpc>
                <a:spcPct val="150000"/>
              </a:lnSpc>
              <a:buFont typeface="Arial" panose="020B0604020202020204" pitchFamily="34" charset="0"/>
              <a:buChar char="•"/>
            </a:pPr>
            <a:r>
              <a:rPr lang="en-CA" sz="1400" b="1">
                <a:latin typeface="Arial" panose="020B0604020202020204" pitchFamily="34" charset="0"/>
              </a:rPr>
              <a:t>Develop automated feedback system for continuous improvement</a:t>
            </a:r>
          </a:p>
          <a:p>
            <a:pPr marL="285750" indent="-285750">
              <a:lnSpc>
                <a:spcPct val="150000"/>
              </a:lnSpc>
              <a:buFont typeface="Arial" panose="020B0604020202020204" pitchFamily="34" charset="0"/>
              <a:buChar char="•"/>
            </a:pPr>
            <a:endParaRPr lang="en-CA" sz="1400" b="1">
              <a:latin typeface="Arial" panose="020B0604020202020204" pitchFamily="34" charset="0"/>
            </a:endParaRPr>
          </a:p>
        </p:txBody>
      </p:sp>
    </p:spTree>
    <p:extLst>
      <p:ext uri="{BB962C8B-B14F-4D97-AF65-F5344CB8AC3E}">
        <p14:creationId xmlns:p14="http://schemas.microsoft.com/office/powerpoint/2010/main" val="179520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4B6D93-300B-50EE-71B1-1D1322E42DFA}"/>
              </a:ext>
            </a:extLst>
          </p:cNvPr>
          <p:cNvSpPr txBox="1"/>
          <p:nvPr/>
        </p:nvSpPr>
        <p:spPr>
          <a:xfrm>
            <a:off x="3751080" y="2187029"/>
            <a:ext cx="1386185" cy="769441"/>
          </a:xfrm>
          <a:prstGeom prst="rect">
            <a:avLst/>
          </a:prstGeom>
          <a:noFill/>
        </p:spPr>
        <p:txBody>
          <a:bodyPr wrap="square">
            <a:spAutoFit/>
          </a:bodyPr>
          <a:lstStyle/>
          <a:p>
            <a:r>
              <a:rPr lang="en-US" sz="4400" b="1" err="1">
                <a:solidFill>
                  <a:srgbClr val="002060"/>
                </a:solidFill>
              </a:rPr>
              <a:t>QnA</a:t>
            </a:r>
            <a:endParaRPr lang="en-US" sz="4400"/>
          </a:p>
        </p:txBody>
      </p:sp>
    </p:spTree>
    <p:extLst>
      <p:ext uri="{BB962C8B-B14F-4D97-AF65-F5344CB8AC3E}">
        <p14:creationId xmlns:p14="http://schemas.microsoft.com/office/powerpoint/2010/main" val="150992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4"/>
          <p:cNvSpPr/>
          <p:nvPr/>
        </p:nvSpPr>
        <p:spPr>
          <a:xfrm>
            <a:off x="520751" y="3941044"/>
            <a:ext cx="222127" cy="222127"/>
          </a:xfrm>
          <a:prstGeom prst="roundRect">
            <a:avLst>
              <a:gd name="adj" fmla="val 25726039"/>
            </a:avLst>
          </a:prstGeom>
          <a:noFill/>
          <a:ln w="7620">
            <a:solidFill>
              <a:srgbClr val="FFFFFF"/>
            </a:solidFill>
            <a:prstDash val="solid"/>
          </a:ln>
        </p:spPr>
        <p:txBody>
          <a:bodyPr/>
          <a:lstStyle/>
          <a:p>
            <a:endParaRPr lang="en-US" sz="703"/>
          </a:p>
        </p:txBody>
      </p:sp>
      <p:pic>
        <p:nvPicPr>
          <p:cNvPr id="11" name="Picture 10">
            <a:extLst>
              <a:ext uri="{FF2B5EF4-FFF2-40B4-BE49-F238E27FC236}">
                <a16:creationId xmlns:a16="http://schemas.microsoft.com/office/drawing/2014/main" id="{A240D565-A4BE-89DC-8715-B0DF7753B66F}"/>
              </a:ext>
            </a:extLst>
          </p:cNvPr>
          <p:cNvPicPr>
            <a:picLocks noChangeAspect="1"/>
          </p:cNvPicPr>
          <p:nvPr/>
        </p:nvPicPr>
        <p:blipFill rotWithShape="1">
          <a:blip r:embed="rId3"/>
          <a:srcRect l="1008" t="46743" r="67621" b="35792"/>
          <a:stretch/>
        </p:blipFill>
        <p:spPr>
          <a:xfrm>
            <a:off x="4765735" y="2561481"/>
            <a:ext cx="1733652" cy="884515"/>
          </a:xfrm>
          <a:prstGeom prst="rect">
            <a:avLst/>
          </a:prstGeom>
        </p:spPr>
      </p:pic>
      <p:pic>
        <p:nvPicPr>
          <p:cNvPr id="14" name="Graphic 13" descr="Online Network with solid fill">
            <a:extLst>
              <a:ext uri="{FF2B5EF4-FFF2-40B4-BE49-F238E27FC236}">
                <a16:creationId xmlns:a16="http://schemas.microsoft.com/office/drawing/2014/main" id="{9D30EC27-ADE2-CEB7-83BF-A06FEE6C0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9493" y="172966"/>
            <a:ext cx="803068" cy="803068"/>
          </a:xfrm>
          <a:prstGeom prst="rect">
            <a:avLst/>
          </a:prstGeom>
        </p:spPr>
      </p:pic>
      <p:pic>
        <p:nvPicPr>
          <p:cNvPr id="16" name="Graphic 15" descr="Bank with solid fill">
            <a:extLst>
              <a:ext uri="{FF2B5EF4-FFF2-40B4-BE49-F238E27FC236}">
                <a16:creationId xmlns:a16="http://schemas.microsoft.com/office/drawing/2014/main" id="{C9450D7A-DADA-BA44-14F4-1D599D99C2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472" y="102371"/>
            <a:ext cx="881983" cy="881983"/>
          </a:xfrm>
          <a:prstGeom prst="rect">
            <a:avLst/>
          </a:prstGeom>
        </p:spPr>
      </p:pic>
      <p:pic>
        <p:nvPicPr>
          <p:cNvPr id="18" name="Picture 17">
            <a:extLst>
              <a:ext uri="{FF2B5EF4-FFF2-40B4-BE49-F238E27FC236}">
                <a16:creationId xmlns:a16="http://schemas.microsoft.com/office/drawing/2014/main" id="{8D1B1DF3-AF7B-0817-5E1C-7C0A02AEAE29}"/>
              </a:ext>
            </a:extLst>
          </p:cNvPr>
          <p:cNvPicPr>
            <a:picLocks noChangeAspect="1"/>
          </p:cNvPicPr>
          <p:nvPr/>
        </p:nvPicPr>
        <p:blipFill>
          <a:blip r:embed="rId8"/>
          <a:stretch>
            <a:fillRect/>
          </a:stretch>
        </p:blipFill>
        <p:spPr>
          <a:xfrm>
            <a:off x="255735" y="1219479"/>
            <a:ext cx="4185243" cy="3683640"/>
          </a:xfrm>
          <a:prstGeom prst="rect">
            <a:avLst/>
          </a:prstGeom>
        </p:spPr>
      </p:pic>
      <p:sp>
        <p:nvSpPr>
          <p:cNvPr id="19" name="TextBox 18">
            <a:extLst>
              <a:ext uri="{FF2B5EF4-FFF2-40B4-BE49-F238E27FC236}">
                <a16:creationId xmlns:a16="http://schemas.microsoft.com/office/drawing/2014/main" id="{D70A59A7-83C3-752B-EAAB-F7A529BF3879}"/>
              </a:ext>
            </a:extLst>
          </p:cNvPr>
          <p:cNvSpPr txBox="1"/>
          <p:nvPr/>
        </p:nvSpPr>
        <p:spPr>
          <a:xfrm>
            <a:off x="1225455" y="239285"/>
            <a:ext cx="2959917" cy="830997"/>
          </a:xfrm>
          <a:prstGeom prst="rect">
            <a:avLst/>
          </a:prstGeom>
          <a:noFill/>
        </p:spPr>
        <p:txBody>
          <a:bodyPr wrap="square" rtlCol="0">
            <a:spAutoFit/>
          </a:bodyPr>
          <a:lstStyle/>
          <a:p>
            <a:pPr algn="ctr"/>
            <a:r>
              <a:rPr lang="en-US" sz="2400" b="1">
                <a:solidFill>
                  <a:srgbClr val="C00000"/>
                </a:solidFill>
              </a:rPr>
              <a:t>What the university is working on</a:t>
            </a:r>
          </a:p>
        </p:txBody>
      </p:sp>
      <p:sp>
        <p:nvSpPr>
          <p:cNvPr id="20" name="TextBox 19">
            <a:extLst>
              <a:ext uri="{FF2B5EF4-FFF2-40B4-BE49-F238E27FC236}">
                <a16:creationId xmlns:a16="http://schemas.microsoft.com/office/drawing/2014/main" id="{581D28D0-23FF-BE29-2327-FB67832AC9FB}"/>
              </a:ext>
            </a:extLst>
          </p:cNvPr>
          <p:cNvSpPr txBox="1"/>
          <p:nvPr/>
        </p:nvSpPr>
        <p:spPr>
          <a:xfrm>
            <a:off x="5474135" y="161202"/>
            <a:ext cx="3505746" cy="830997"/>
          </a:xfrm>
          <a:prstGeom prst="rect">
            <a:avLst/>
          </a:prstGeom>
          <a:noFill/>
        </p:spPr>
        <p:txBody>
          <a:bodyPr wrap="square" rtlCol="0">
            <a:spAutoFit/>
          </a:bodyPr>
          <a:lstStyle/>
          <a:p>
            <a:pPr algn="ctr"/>
            <a:r>
              <a:rPr lang="en-US" sz="2400" b="1">
                <a:solidFill>
                  <a:schemeClr val="accent4">
                    <a:lumMod val="75000"/>
                  </a:schemeClr>
                </a:solidFill>
              </a:rPr>
              <a:t>What students are talking about behind the filter</a:t>
            </a:r>
          </a:p>
        </p:txBody>
      </p:sp>
      <p:cxnSp>
        <p:nvCxnSpPr>
          <p:cNvPr id="22" name="Straight Connector 21">
            <a:extLst>
              <a:ext uri="{FF2B5EF4-FFF2-40B4-BE49-F238E27FC236}">
                <a16:creationId xmlns:a16="http://schemas.microsoft.com/office/drawing/2014/main" id="{9F7C2AB2-E45E-781B-7162-BF9920B8503D}"/>
              </a:ext>
            </a:extLst>
          </p:cNvPr>
          <p:cNvCxnSpPr/>
          <p:nvPr/>
        </p:nvCxnSpPr>
        <p:spPr>
          <a:xfrm>
            <a:off x="4586334" y="551432"/>
            <a:ext cx="0" cy="4153191"/>
          </a:xfrm>
          <a:prstGeom prst="line">
            <a:avLst/>
          </a:prstGeom>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4BB2AB40-A0AC-2575-E4FC-3C1999B27DE0}"/>
              </a:ext>
            </a:extLst>
          </p:cNvPr>
          <p:cNvPicPr>
            <a:picLocks noChangeAspect="1"/>
          </p:cNvPicPr>
          <p:nvPr/>
        </p:nvPicPr>
        <p:blipFill rotWithShape="1">
          <a:blip r:embed="rId3"/>
          <a:srcRect t="82535" r="42504"/>
          <a:stretch/>
        </p:blipFill>
        <p:spPr>
          <a:xfrm>
            <a:off x="4923452" y="1354563"/>
            <a:ext cx="3953737" cy="1100649"/>
          </a:xfrm>
          <a:prstGeom prst="rect">
            <a:avLst/>
          </a:prstGeom>
        </p:spPr>
      </p:pic>
      <p:pic>
        <p:nvPicPr>
          <p:cNvPr id="24" name="Picture 23">
            <a:extLst>
              <a:ext uri="{FF2B5EF4-FFF2-40B4-BE49-F238E27FC236}">
                <a16:creationId xmlns:a16="http://schemas.microsoft.com/office/drawing/2014/main" id="{313889A5-E200-FF70-C0FF-37374DD0C2D2}"/>
              </a:ext>
            </a:extLst>
          </p:cNvPr>
          <p:cNvPicPr>
            <a:picLocks noChangeAspect="1"/>
          </p:cNvPicPr>
          <p:nvPr/>
        </p:nvPicPr>
        <p:blipFill rotWithShape="1">
          <a:blip r:embed="rId3"/>
          <a:srcRect t="14706" r="44598" b="68326"/>
          <a:stretch/>
        </p:blipFill>
        <p:spPr>
          <a:xfrm>
            <a:off x="6583652" y="2510025"/>
            <a:ext cx="2296742" cy="644635"/>
          </a:xfrm>
          <a:prstGeom prst="rect">
            <a:avLst/>
          </a:prstGeom>
        </p:spPr>
      </p:pic>
      <p:pic>
        <p:nvPicPr>
          <p:cNvPr id="25" name="Picture 24">
            <a:extLst>
              <a:ext uri="{FF2B5EF4-FFF2-40B4-BE49-F238E27FC236}">
                <a16:creationId xmlns:a16="http://schemas.microsoft.com/office/drawing/2014/main" id="{E539B7ED-9650-E25E-839E-FA0921199319}"/>
              </a:ext>
            </a:extLst>
          </p:cNvPr>
          <p:cNvPicPr>
            <a:picLocks noChangeAspect="1"/>
          </p:cNvPicPr>
          <p:nvPr/>
        </p:nvPicPr>
        <p:blipFill rotWithShape="1">
          <a:blip r:embed="rId3"/>
          <a:srcRect t="31478" r="35573" b="51057"/>
          <a:stretch/>
        </p:blipFill>
        <p:spPr>
          <a:xfrm>
            <a:off x="6151185" y="3394693"/>
            <a:ext cx="2896207" cy="719522"/>
          </a:xfrm>
          <a:prstGeom prst="rect">
            <a:avLst/>
          </a:prstGeom>
        </p:spPr>
      </p:pic>
      <p:pic>
        <p:nvPicPr>
          <p:cNvPr id="26" name="Picture 25">
            <a:extLst>
              <a:ext uri="{FF2B5EF4-FFF2-40B4-BE49-F238E27FC236}">
                <a16:creationId xmlns:a16="http://schemas.microsoft.com/office/drawing/2014/main" id="{88A3D832-1654-182F-6F44-1A6EB06C8A40}"/>
              </a:ext>
            </a:extLst>
          </p:cNvPr>
          <p:cNvPicPr>
            <a:picLocks noChangeAspect="1"/>
          </p:cNvPicPr>
          <p:nvPr/>
        </p:nvPicPr>
        <p:blipFill rotWithShape="1">
          <a:blip r:embed="rId3"/>
          <a:srcRect t="64116" r="6121" b="16645"/>
          <a:stretch/>
        </p:blipFill>
        <p:spPr>
          <a:xfrm>
            <a:off x="4765735" y="4134807"/>
            <a:ext cx="4326780" cy="812620"/>
          </a:xfrm>
          <a:prstGeom prst="rect">
            <a:avLst/>
          </a:prstGeom>
        </p:spPr>
      </p:pic>
      <p:pic>
        <p:nvPicPr>
          <p:cNvPr id="28" name="Picture 27">
            <a:extLst>
              <a:ext uri="{FF2B5EF4-FFF2-40B4-BE49-F238E27FC236}">
                <a16:creationId xmlns:a16="http://schemas.microsoft.com/office/drawing/2014/main" id="{50186757-34D0-2996-977D-77A0DD4ED225}"/>
              </a:ext>
            </a:extLst>
          </p:cNvPr>
          <p:cNvPicPr>
            <a:picLocks noChangeAspect="1"/>
          </p:cNvPicPr>
          <p:nvPr/>
        </p:nvPicPr>
        <p:blipFill>
          <a:blip r:embed="rId9"/>
          <a:stretch>
            <a:fillRect/>
          </a:stretch>
        </p:blipFill>
        <p:spPr>
          <a:xfrm>
            <a:off x="5853974" y="1053766"/>
            <a:ext cx="2003187" cy="272542"/>
          </a:xfrm>
          <a:prstGeom prst="roundRect">
            <a:avLst>
              <a:gd name="adj" fmla="val 50000"/>
            </a:avLst>
          </a:prstGeom>
        </p:spPr>
      </p:pic>
    </p:spTree>
    <p:extLst>
      <p:ext uri="{BB962C8B-B14F-4D97-AF65-F5344CB8AC3E}">
        <p14:creationId xmlns:p14="http://schemas.microsoft.com/office/powerpoint/2010/main" val="726075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7"/>
          <p:cNvSpPr/>
          <p:nvPr/>
        </p:nvSpPr>
        <p:spPr>
          <a:xfrm>
            <a:off x="1248092" y="1314873"/>
            <a:ext cx="5017241" cy="661521"/>
          </a:xfrm>
          <a:prstGeom prst="rect">
            <a:avLst/>
          </a:prstGeom>
          <a:noFill/>
          <a:ln/>
        </p:spPr>
        <p:txBody>
          <a:bodyPr wrap="none" rtlCol="0" anchor="t"/>
          <a:lstStyle/>
          <a:p>
            <a:r>
              <a:rPr lang="en-US" sz="2000">
                <a:solidFill>
                  <a:schemeClr val="tx2">
                    <a:lumMod val="60000"/>
                    <a:lumOff val="40000"/>
                  </a:schemeClr>
                </a:solidFill>
                <a:latin typeface="Roboto Slab" pitchFamily="34" charset="0"/>
                <a:ea typeface="Roboto Slab" pitchFamily="34" charset="-122"/>
                <a:cs typeface="Roboto Slab" pitchFamily="34" charset="-120"/>
              </a:rPr>
              <a:t>Misalignment Between McGill </a:t>
            </a:r>
          </a:p>
          <a:p>
            <a:r>
              <a:rPr lang="en-US" sz="2000">
                <a:solidFill>
                  <a:schemeClr val="tx2">
                    <a:lumMod val="60000"/>
                    <a:lumOff val="40000"/>
                  </a:schemeClr>
                </a:solidFill>
                <a:latin typeface="Roboto Slab" pitchFamily="34" charset="0"/>
                <a:ea typeface="Roboto Slab" pitchFamily="34" charset="-122"/>
                <a:cs typeface="Roboto Slab" pitchFamily="34" charset="-120"/>
              </a:rPr>
              <a:t>Actions &amp; Student Interests</a:t>
            </a:r>
            <a:endParaRPr lang="en-US" sz="2000">
              <a:solidFill>
                <a:schemeClr val="tx2">
                  <a:lumMod val="60000"/>
                  <a:lumOff val="40000"/>
                </a:schemeClr>
              </a:solidFill>
            </a:endParaRPr>
          </a:p>
        </p:txBody>
      </p:sp>
      <p:sp>
        <p:nvSpPr>
          <p:cNvPr id="11" name="Text 8"/>
          <p:cNvSpPr/>
          <p:nvPr/>
        </p:nvSpPr>
        <p:spPr>
          <a:xfrm>
            <a:off x="1248093" y="1997262"/>
            <a:ext cx="5017241" cy="661522"/>
          </a:xfrm>
          <a:prstGeom prst="rect">
            <a:avLst/>
          </a:prstGeom>
          <a:noFill/>
          <a:ln/>
        </p:spPr>
        <p:txBody>
          <a:bodyPr wrap="square" rtlCol="0" anchor="t"/>
          <a:lstStyle/>
          <a:p>
            <a:pPr>
              <a:lnSpc>
                <a:spcPts val="1561"/>
              </a:lnSpc>
            </a:pPr>
            <a:r>
              <a:rPr lang="en-US" sz="1100">
                <a:solidFill>
                  <a:srgbClr val="15213F"/>
                </a:solidFill>
                <a:latin typeface="Roboto" pitchFamily="34" charset="0"/>
                <a:ea typeface="Roboto" pitchFamily="34" charset="-122"/>
                <a:cs typeface="Roboto" pitchFamily="34" charset="-120"/>
              </a:rPr>
              <a:t>There is a stark misalignment between the actions of McGill University and the genuine interests of the students. This discrepancy leads to a lack of enthusiasm and engagement among the student body.</a:t>
            </a:r>
            <a:endParaRPr lang="en-US" sz="1100"/>
          </a:p>
        </p:txBody>
      </p:sp>
      <p:sp>
        <p:nvSpPr>
          <p:cNvPr id="15" name="Text 12"/>
          <p:cNvSpPr/>
          <p:nvPr/>
        </p:nvSpPr>
        <p:spPr>
          <a:xfrm>
            <a:off x="1248092" y="3138119"/>
            <a:ext cx="4018661" cy="461665"/>
          </a:xfrm>
          <a:prstGeom prst="rect">
            <a:avLst/>
          </a:prstGeom>
          <a:noFill/>
          <a:ln/>
        </p:spPr>
        <p:txBody>
          <a:bodyPr wrap="none" rtlCol="0" anchor="t"/>
          <a:lstStyle/>
          <a:p>
            <a:r>
              <a:rPr lang="en-US" sz="2000">
                <a:solidFill>
                  <a:schemeClr val="tx2">
                    <a:lumMod val="60000"/>
                    <a:lumOff val="40000"/>
                  </a:schemeClr>
                </a:solidFill>
                <a:latin typeface="Roboto Slab" pitchFamily="34" charset="0"/>
                <a:ea typeface="Roboto Slab" pitchFamily="34" charset="-122"/>
                <a:cs typeface="Roboto Slab" pitchFamily="34" charset="-120"/>
              </a:rPr>
              <a:t>Lack of Organic Feedback Mining</a:t>
            </a:r>
          </a:p>
        </p:txBody>
      </p:sp>
      <p:sp>
        <p:nvSpPr>
          <p:cNvPr id="16" name="Text 13"/>
          <p:cNvSpPr/>
          <p:nvPr/>
        </p:nvSpPr>
        <p:spPr>
          <a:xfrm>
            <a:off x="1248092" y="3527560"/>
            <a:ext cx="4946979" cy="871116"/>
          </a:xfrm>
          <a:prstGeom prst="rect">
            <a:avLst/>
          </a:prstGeom>
          <a:noFill/>
          <a:ln/>
        </p:spPr>
        <p:txBody>
          <a:bodyPr wrap="square" rtlCol="0" anchor="t"/>
          <a:lstStyle/>
          <a:p>
            <a:pPr>
              <a:lnSpc>
                <a:spcPts val="1561"/>
              </a:lnSpc>
            </a:pPr>
            <a:r>
              <a:rPr lang="en-US" sz="1100">
                <a:solidFill>
                  <a:srgbClr val="15213F"/>
                </a:solidFill>
                <a:latin typeface="Roboto" pitchFamily="34" charset="0"/>
                <a:ea typeface="Roboto" pitchFamily="34" charset="-122"/>
                <a:cs typeface="Roboto" pitchFamily="34" charset="-120"/>
              </a:rPr>
              <a:t>Feedback is usually taken through the official means of course reviews and surveys which prevent unfiltered feedback to be recorded. This leads policy and decision makers misdirected leading to the misalignment</a:t>
            </a:r>
            <a:endParaRPr lang="en-US" sz="1100"/>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3581772" cy="584775"/>
          </a:xfrm>
          <a:prstGeom prst="rect">
            <a:avLst/>
          </a:prstGeom>
          <a:noFill/>
        </p:spPr>
        <p:txBody>
          <a:bodyPr wrap="square" rtlCol="0">
            <a:spAutoFit/>
          </a:bodyPr>
          <a:lstStyle/>
          <a:p>
            <a:pPr algn="ctr"/>
            <a:r>
              <a:rPr lang="en-US" sz="3200" b="1">
                <a:solidFill>
                  <a:srgbClr val="002060"/>
                </a:solidFill>
              </a:rPr>
              <a:t>Problem Statement</a:t>
            </a:r>
          </a:p>
        </p:txBody>
      </p:sp>
      <p:cxnSp>
        <p:nvCxnSpPr>
          <p:cNvPr id="2" name="Straight Connector 1">
            <a:extLst>
              <a:ext uri="{FF2B5EF4-FFF2-40B4-BE49-F238E27FC236}">
                <a16:creationId xmlns:a16="http://schemas.microsoft.com/office/drawing/2014/main" id="{936944E2-CF81-8667-47B5-B338152ACA20}"/>
              </a:ext>
            </a:extLst>
          </p:cNvPr>
          <p:cNvCxnSpPr>
            <a:cxnSpLocks/>
          </p:cNvCxnSpPr>
          <p:nvPr/>
        </p:nvCxnSpPr>
        <p:spPr>
          <a:xfrm>
            <a:off x="6203447" y="783265"/>
            <a:ext cx="7360" cy="1556743"/>
          </a:xfrm>
          <a:prstGeom prst="line">
            <a:avLst/>
          </a:prstGeom>
          <a:ln w="12700"/>
        </p:spPr>
        <p:style>
          <a:lnRef idx="1">
            <a:schemeClr val="dk1"/>
          </a:lnRef>
          <a:fillRef idx="0">
            <a:schemeClr val="dk1"/>
          </a:fillRef>
          <a:effectRef idx="0">
            <a:schemeClr val="dk1"/>
          </a:effectRef>
          <a:fontRef idx="minor">
            <a:schemeClr val="tx1"/>
          </a:fontRef>
        </p:style>
      </p:cxnSp>
      <p:pic>
        <p:nvPicPr>
          <p:cNvPr id="6" name="Picture 5" descr="A black background with a black square&#10;&#10;Description automatically generated with medium confidence">
            <a:extLst>
              <a:ext uri="{FF2B5EF4-FFF2-40B4-BE49-F238E27FC236}">
                <a16:creationId xmlns:a16="http://schemas.microsoft.com/office/drawing/2014/main" id="{2AAE8B40-6723-0364-1510-60C234C4F5EF}"/>
              </a:ext>
            </a:extLst>
          </p:cNvPr>
          <p:cNvPicPr>
            <a:picLocks noChangeAspect="1"/>
          </p:cNvPicPr>
          <p:nvPr/>
        </p:nvPicPr>
        <p:blipFill>
          <a:blip r:embed="rId3"/>
          <a:stretch>
            <a:fillRect/>
          </a:stretch>
        </p:blipFill>
        <p:spPr>
          <a:xfrm flipH="1">
            <a:off x="330965" y="1707819"/>
            <a:ext cx="661521" cy="661521"/>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9DB8F7D0-2B97-7968-A8AE-10A5D5D84C51}"/>
              </a:ext>
            </a:extLst>
          </p:cNvPr>
          <p:cNvPicPr>
            <a:picLocks noChangeAspect="1"/>
          </p:cNvPicPr>
          <p:nvPr/>
        </p:nvPicPr>
        <p:blipFill rotWithShape="1">
          <a:blip r:embed="rId4"/>
          <a:srcRect b="16087"/>
          <a:stretch/>
        </p:blipFill>
        <p:spPr>
          <a:xfrm>
            <a:off x="188561" y="3242238"/>
            <a:ext cx="1038119" cy="871117"/>
          </a:xfrm>
          <a:prstGeom prst="rect">
            <a:avLst/>
          </a:prstGeom>
        </p:spPr>
      </p:pic>
      <p:sp>
        <p:nvSpPr>
          <p:cNvPr id="9" name="Text 7">
            <a:extLst>
              <a:ext uri="{FF2B5EF4-FFF2-40B4-BE49-F238E27FC236}">
                <a16:creationId xmlns:a16="http://schemas.microsoft.com/office/drawing/2014/main" id="{8BBA0A17-ED28-42FB-AF19-07D12D4FA0D6}"/>
              </a:ext>
            </a:extLst>
          </p:cNvPr>
          <p:cNvSpPr/>
          <p:nvPr/>
        </p:nvSpPr>
        <p:spPr>
          <a:xfrm>
            <a:off x="6554238" y="1201567"/>
            <a:ext cx="2132208" cy="412859"/>
          </a:xfrm>
          <a:prstGeom prst="rect">
            <a:avLst/>
          </a:prstGeom>
          <a:noFill/>
          <a:ln/>
        </p:spPr>
        <p:txBody>
          <a:bodyPr wrap="none" rtlCol="0" anchor="t"/>
          <a:lstStyle/>
          <a:p>
            <a:r>
              <a:rPr lang="en-US" sz="2000">
                <a:latin typeface="Roboto Slab" pitchFamily="34" charset="0"/>
                <a:ea typeface="Roboto Slab" pitchFamily="34" charset="-122"/>
                <a:cs typeface="Roboto Slab" pitchFamily="34" charset="-120"/>
              </a:rPr>
              <a:t>Why it matters:</a:t>
            </a:r>
            <a:endParaRPr lang="en-US" sz="2000"/>
          </a:p>
        </p:txBody>
      </p:sp>
      <p:pic>
        <p:nvPicPr>
          <p:cNvPr id="13" name="Graphic 12" descr="Caret Right with solid fill">
            <a:extLst>
              <a:ext uri="{FF2B5EF4-FFF2-40B4-BE49-F238E27FC236}">
                <a16:creationId xmlns:a16="http://schemas.microsoft.com/office/drawing/2014/main" id="{648562B6-E803-B593-9C7C-53837F4428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2259" y="2389054"/>
            <a:ext cx="531816" cy="531816"/>
          </a:xfrm>
          <a:prstGeom prst="rect">
            <a:avLst/>
          </a:prstGeom>
        </p:spPr>
      </p:pic>
      <p:cxnSp>
        <p:nvCxnSpPr>
          <p:cNvPr id="19" name="Straight Connector 18">
            <a:extLst>
              <a:ext uri="{FF2B5EF4-FFF2-40B4-BE49-F238E27FC236}">
                <a16:creationId xmlns:a16="http://schemas.microsoft.com/office/drawing/2014/main" id="{A0F37339-62CB-761F-07DC-995AB9EDAEFE}"/>
              </a:ext>
            </a:extLst>
          </p:cNvPr>
          <p:cNvCxnSpPr>
            <a:cxnSpLocks/>
          </p:cNvCxnSpPr>
          <p:nvPr/>
        </p:nvCxnSpPr>
        <p:spPr>
          <a:xfrm>
            <a:off x="6210807" y="3029924"/>
            <a:ext cx="7360" cy="1556743"/>
          </a:xfrm>
          <a:prstGeom prst="line">
            <a:avLst/>
          </a:prstGeom>
          <a:ln w="12700"/>
        </p:spPr>
        <p:style>
          <a:lnRef idx="1">
            <a:schemeClr val="dk1"/>
          </a:lnRef>
          <a:fillRef idx="0">
            <a:schemeClr val="dk1"/>
          </a:fillRef>
          <a:effectRef idx="0">
            <a:schemeClr val="dk1"/>
          </a:effectRef>
          <a:fontRef idx="minor">
            <a:schemeClr val="tx1"/>
          </a:fontRef>
        </p:style>
      </p:cxnSp>
      <p:sp>
        <p:nvSpPr>
          <p:cNvPr id="27" name="Text 8">
            <a:extLst>
              <a:ext uri="{FF2B5EF4-FFF2-40B4-BE49-F238E27FC236}">
                <a16:creationId xmlns:a16="http://schemas.microsoft.com/office/drawing/2014/main" id="{F0513B5C-022B-2CDB-C39C-14FAE693A276}"/>
              </a:ext>
            </a:extLst>
          </p:cNvPr>
          <p:cNvSpPr/>
          <p:nvPr/>
        </p:nvSpPr>
        <p:spPr>
          <a:xfrm>
            <a:off x="6445702" y="1880906"/>
            <a:ext cx="2349281" cy="887344"/>
          </a:xfrm>
          <a:prstGeom prst="rect">
            <a:avLst/>
          </a:prstGeom>
          <a:noFill/>
          <a:ln/>
        </p:spPr>
        <p:txBody>
          <a:bodyPr wrap="square" rtlCol="0" anchor="t"/>
          <a:lstStyle/>
          <a:p>
            <a:pPr algn="ctr">
              <a:lnSpc>
                <a:spcPts val="1561"/>
              </a:lnSpc>
            </a:pPr>
            <a:r>
              <a:rPr lang="en-US" sz="1400">
                <a:solidFill>
                  <a:srgbClr val="15213F"/>
                </a:solidFill>
                <a:latin typeface="Roboto" pitchFamily="34" charset="0"/>
                <a:ea typeface="Roboto" pitchFamily="34" charset="-122"/>
                <a:cs typeface="Roboto" pitchFamily="34" charset="-120"/>
              </a:rPr>
              <a:t>To foster a more </a:t>
            </a:r>
            <a:r>
              <a:rPr lang="en-US" sz="1400" b="1">
                <a:solidFill>
                  <a:schemeClr val="accent6">
                    <a:lumMod val="50000"/>
                  </a:schemeClr>
                </a:solidFill>
                <a:latin typeface="Roboto" pitchFamily="34" charset="0"/>
                <a:ea typeface="Roboto" pitchFamily="34" charset="-122"/>
                <a:cs typeface="Roboto" pitchFamily="34" charset="-120"/>
              </a:rPr>
              <a:t>supporting educational environment</a:t>
            </a:r>
            <a:endParaRPr lang="en-US" sz="1400" b="1">
              <a:solidFill>
                <a:schemeClr val="accent6">
                  <a:lumMod val="50000"/>
                </a:schemeClr>
              </a:solidFill>
            </a:endParaRPr>
          </a:p>
        </p:txBody>
      </p:sp>
      <p:sp>
        <p:nvSpPr>
          <p:cNvPr id="28" name="Text 8">
            <a:extLst>
              <a:ext uri="{FF2B5EF4-FFF2-40B4-BE49-F238E27FC236}">
                <a16:creationId xmlns:a16="http://schemas.microsoft.com/office/drawing/2014/main" id="{AE8A3F08-646F-5FE5-3DCE-7FE9615561A0}"/>
              </a:ext>
            </a:extLst>
          </p:cNvPr>
          <p:cNvSpPr/>
          <p:nvPr/>
        </p:nvSpPr>
        <p:spPr>
          <a:xfrm>
            <a:off x="6441846" y="2790115"/>
            <a:ext cx="2356993" cy="887344"/>
          </a:xfrm>
          <a:prstGeom prst="rect">
            <a:avLst/>
          </a:prstGeom>
          <a:noFill/>
          <a:ln/>
        </p:spPr>
        <p:txBody>
          <a:bodyPr wrap="square" rtlCol="0" anchor="t"/>
          <a:lstStyle/>
          <a:p>
            <a:pPr algn="ctr">
              <a:lnSpc>
                <a:spcPts val="1561"/>
              </a:lnSpc>
            </a:pPr>
            <a:r>
              <a:rPr lang="en-US" sz="1400">
                <a:solidFill>
                  <a:srgbClr val="15213F"/>
                </a:solidFill>
                <a:latin typeface="Roboto" pitchFamily="34" charset="0"/>
                <a:ea typeface="Roboto" pitchFamily="34" charset="-122"/>
                <a:cs typeface="Roboto" pitchFamily="34" charset="-120"/>
              </a:rPr>
              <a:t>To enable </a:t>
            </a:r>
            <a:r>
              <a:rPr lang="en-US" sz="1400" b="1">
                <a:solidFill>
                  <a:schemeClr val="accent6">
                    <a:lumMod val="50000"/>
                  </a:schemeClr>
                </a:solidFill>
                <a:latin typeface="Roboto" pitchFamily="34" charset="0"/>
                <a:ea typeface="Roboto" pitchFamily="34" charset="-122"/>
                <a:cs typeface="Roboto" pitchFamily="34" charset="-120"/>
              </a:rPr>
              <a:t>visibility</a:t>
            </a:r>
            <a:r>
              <a:rPr lang="en-US" sz="1400">
                <a:solidFill>
                  <a:srgbClr val="15213F"/>
                </a:solidFill>
                <a:latin typeface="Roboto" pitchFamily="34" charset="0"/>
                <a:ea typeface="Roboto" pitchFamily="34" charset="-122"/>
                <a:cs typeface="Roboto" pitchFamily="34" charset="-120"/>
              </a:rPr>
              <a:t> into university’s formally uncaptured problems</a:t>
            </a:r>
            <a:endParaRPr lang="en-US" sz="1400"/>
          </a:p>
        </p:txBody>
      </p:sp>
      <p:sp>
        <p:nvSpPr>
          <p:cNvPr id="29" name="Text 8">
            <a:extLst>
              <a:ext uri="{FF2B5EF4-FFF2-40B4-BE49-F238E27FC236}">
                <a16:creationId xmlns:a16="http://schemas.microsoft.com/office/drawing/2014/main" id="{B3801DCA-9E34-3AC7-B4E5-A7D91D7E8B97}"/>
              </a:ext>
            </a:extLst>
          </p:cNvPr>
          <p:cNvSpPr/>
          <p:nvPr/>
        </p:nvSpPr>
        <p:spPr>
          <a:xfrm>
            <a:off x="6445702" y="3699323"/>
            <a:ext cx="2349281" cy="887344"/>
          </a:xfrm>
          <a:prstGeom prst="rect">
            <a:avLst/>
          </a:prstGeom>
          <a:noFill/>
          <a:ln/>
        </p:spPr>
        <p:txBody>
          <a:bodyPr wrap="square" rtlCol="0" anchor="t"/>
          <a:lstStyle/>
          <a:p>
            <a:pPr algn="ctr">
              <a:lnSpc>
                <a:spcPts val="1561"/>
              </a:lnSpc>
            </a:pPr>
            <a:r>
              <a:rPr lang="en-US" sz="1400">
                <a:solidFill>
                  <a:srgbClr val="15213F"/>
                </a:solidFill>
                <a:latin typeface="Roboto" pitchFamily="34" charset="0"/>
                <a:ea typeface="Roboto" pitchFamily="34" charset="-122"/>
                <a:cs typeface="Roboto" pitchFamily="34" charset="-120"/>
              </a:rPr>
              <a:t>To </a:t>
            </a:r>
            <a:r>
              <a:rPr lang="en-US" sz="1400" b="1">
                <a:solidFill>
                  <a:schemeClr val="accent6">
                    <a:lumMod val="50000"/>
                  </a:schemeClr>
                </a:solidFill>
                <a:latin typeface="Roboto" pitchFamily="34" charset="0"/>
                <a:ea typeface="Roboto" pitchFamily="34" charset="-122"/>
                <a:cs typeface="Roboto" pitchFamily="34" charset="-120"/>
              </a:rPr>
              <a:t>find areas </a:t>
            </a:r>
            <a:r>
              <a:rPr lang="en-US" sz="1400">
                <a:solidFill>
                  <a:srgbClr val="15213F"/>
                </a:solidFill>
                <a:latin typeface="Roboto" pitchFamily="34" charset="0"/>
                <a:ea typeface="Roboto" pitchFamily="34" charset="-122"/>
                <a:cs typeface="Roboto" pitchFamily="34" charset="-120"/>
              </a:rPr>
              <a:t>where the university is doing well and poor</a:t>
            </a:r>
            <a:endParaRPr lang="en-US" sz="1400" b="1">
              <a:solidFill>
                <a:schemeClr val="accent6">
                  <a:lumMod val="50000"/>
                </a:schemeClr>
              </a:solidFill>
            </a:endParaRPr>
          </a:p>
        </p:txBody>
      </p:sp>
    </p:spTree>
    <p:extLst>
      <p:ext uri="{BB962C8B-B14F-4D97-AF65-F5344CB8AC3E}">
        <p14:creationId xmlns:p14="http://schemas.microsoft.com/office/powerpoint/2010/main" val="576860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36EC53-D9F7-3478-CC40-876BE7B59323}"/>
              </a:ext>
            </a:extLst>
          </p:cNvPr>
          <p:cNvSpPr/>
          <p:nvPr/>
        </p:nvSpPr>
        <p:spPr>
          <a:xfrm>
            <a:off x="318976" y="1116410"/>
            <a:ext cx="8506045" cy="165240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3581772" cy="584775"/>
          </a:xfrm>
          <a:prstGeom prst="rect">
            <a:avLst/>
          </a:prstGeom>
          <a:noFill/>
        </p:spPr>
        <p:txBody>
          <a:bodyPr wrap="square" rtlCol="0">
            <a:spAutoFit/>
          </a:bodyPr>
          <a:lstStyle/>
          <a:p>
            <a:pPr algn="ctr"/>
            <a:r>
              <a:rPr lang="en-US" sz="3200" b="1">
                <a:solidFill>
                  <a:srgbClr val="002060"/>
                </a:solidFill>
              </a:rPr>
              <a:t>Solution Approach</a:t>
            </a:r>
          </a:p>
        </p:txBody>
      </p:sp>
      <p:sp>
        <p:nvSpPr>
          <p:cNvPr id="4" name="Text 4">
            <a:extLst>
              <a:ext uri="{FF2B5EF4-FFF2-40B4-BE49-F238E27FC236}">
                <a16:creationId xmlns:a16="http://schemas.microsoft.com/office/drawing/2014/main" id="{18ED6A65-3A31-E9A2-3EC7-111881F874CC}"/>
              </a:ext>
            </a:extLst>
          </p:cNvPr>
          <p:cNvSpPr/>
          <p:nvPr/>
        </p:nvSpPr>
        <p:spPr>
          <a:xfrm>
            <a:off x="318976" y="1318057"/>
            <a:ext cx="8506045" cy="1652406"/>
          </a:xfrm>
          <a:prstGeom prst="rect">
            <a:avLst/>
          </a:prstGeom>
          <a:noFill/>
          <a:ln/>
        </p:spPr>
        <p:txBody>
          <a:bodyPr wrap="square" rtlCol="0" anchor="t"/>
          <a:lstStyle/>
          <a:p>
            <a:pPr algn="ctr"/>
            <a:r>
              <a:rPr lang="en-US" sz="2000">
                <a:solidFill>
                  <a:srgbClr val="15213F"/>
                </a:solidFill>
                <a:latin typeface="Roboto" pitchFamily="34" charset="0"/>
                <a:ea typeface="Roboto" pitchFamily="34" charset="-122"/>
                <a:cs typeface="Roboto" pitchFamily="34" charset="-120"/>
              </a:rPr>
              <a:t>By implementing an organic feedback extraction process utilizing text analytics, the project aims to capture unfiltered feedback from two streams of opinion. This will provide a comprehensive understanding of the sentiments and viewpoints of the student community.</a:t>
            </a:r>
            <a:endParaRPr lang="en-US" sz="2000"/>
          </a:p>
        </p:txBody>
      </p:sp>
      <p:sp>
        <p:nvSpPr>
          <p:cNvPr id="7" name="Rectangle 6">
            <a:extLst>
              <a:ext uri="{FF2B5EF4-FFF2-40B4-BE49-F238E27FC236}">
                <a16:creationId xmlns:a16="http://schemas.microsoft.com/office/drawing/2014/main" id="{3610A3FB-617A-C6C9-7BEB-62D97A8B9552}"/>
              </a:ext>
            </a:extLst>
          </p:cNvPr>
          <p:cNvSpPr/>
          <p:nvPr/>
        </p:nvSpPr>
        <p:spPr>
          <a:xfrm>
            <a:off x="318976" y="2970464"/>
            <a:ext cx="2668773" cy="1922890"/>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t>Step 1:</a:t>
            </a:r>
            <a:br>
              <a:rPr lang="en-US"/>
            </a:br>
            <a:r>
              <a:rPr lang="en-US" b="1" u="sng"/>
              <a:t>Organic Data Extraction </a:t>
            </a:r>
          </a:p>
          <a:p>
            <a:pPr algn="ctr"/>
            <a:r>
              <a:rPr lang="en-US" sz="1400"/>
              <a:t>Reddit and Rate My Prof</a:t>
            </a:r>
          </a:p>
        </p:txBody>
      </p:sp>
      <p:sp>
        <p:nvSpPr>
          <p:cNvPr id="12" name="Rectangle 11">
            <a:extLst>
              <a:ext uri="{FF2B5EF4-FFF2-40B4-BE49-F238E27FC236}">
                <a16:creationId xmlns:a16="http://schemas.microsoft.com/office/drawing/2014/main" id="{B3B4B23C-439C-72D3-7B68-91E8A20C099B}"/>
              </a:ext>
            </a:extLst>
          </p:cNvPr>
          <p:cNvSpPr/>
          <p:nvPr/>
        </p:nvSpPr>
        <p:spPr>
          <a:xfrm>
            <a:off x="3237611" y="2970463"/>
            <a:ext cx="2668773" cy="1922891"/>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t>Step 2:</a:t>
            </a:r>
            <a:br>
              <a:rPr lang="en-US"/>
            </a:br>
            <a:r>
              <a:rPr lang="en-US" b="1" u="sng"/>
              <a:t>Filter To Issues</a:t>
            </a:r>
          </a:p>
          <a:p>
            <a:pPr algn="ctr"/>
            <a:r>
              <a:rPr lang="en-US" sz="1400"/>
              <a:t>By creating a classifier model</a:t>
            </a:r>
          </a:p>
        </p:txBody>
      </p:sp>
      <p:sp>
        <p:nvSpPr>
          <p:cNvPr id="14" name="Rectangle 13">
            <a:extLst>
              <a:ext uri="{FF2B5EF4-FFF2-40B4-BE49-F238E27FC236}">
                <a16:creationId xmlns:a16="http://schemas.microsoft.com/office/drawing/2014/main" id="{156E67E8-CADE-AA5A-7F15-036104FCA917}"/>
              </a:ext>
            </a:extLst>
          </p:cNvPr>
          <p:cNvSpPr/>
          <p:nvPr/>
        </p:nvSpPr>
        <p:spPr>
          <a:xfrm>
            <a:off x="6069415" y="2970463"/>
            <a:ext cx="2668773" cy="1922891"/>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t>Step 3:</a:t>
            </a:r>
            <a:br>
              <a:rPr lang="en-US"/>
            </a:br>
            <a:r>
              <a:rPr lang="en-US" b="1" u="sng"/>
              <a:t>Clustering &amp; Sentiment Analysis</a:t>
            </a:r>
          </a:p>
        </p:txBody>
      </p:sp>
      <p:pic>
        <p:nvPicPr>
          <p:cNvPr id="17" name="Picture 16">
            <a:extLst>
              <a:ext uri="{FF2B5EF4-FFF2-40B4-BE49-F238E27FC236}">
                <a16:creationId xmlns:a16="http://schemas.microsoft.com/office/drawing/2014/main" id="{D06E157A-BE97-8208-79D1-328CE6FADAD3}"/>
              </a:ext>
            </a:extLst>
          </p:cNvPr>
          <p:cNvPicPr>
            <a:picLocks noChangeAspect="1"/>
          </p:cNvPicPr>
          <p:nvPr/>
        </p:nvPicPr>
        <p:blipFill>
          <a:blip r:embed="rId3"/>
          <a:stretch>
            <a:fillRect/>
          </a:stretch>
        </p:blipFill>
        <p:spPr>
          <a:xfrm flipH="1">
            <a:off x="1130895" y="3790045"/>
            <a:ext cx="974351" cy="974351"/>
          </a:xfrm>
          <a:prstGeom prst="rect">
            <a:avLst/>
          </a:prstGeom>
        </p:spPr>
      </p:pic>
      <p:pic>
        <p:nvPicPr>
          <p:cNvPr id="20" name="Graphic 19" descr="Filter outline">
            <a:extLst>
              <a:ext uri="{FF2B5EF4-FFF2-40B4-BE49-F238E27FC236}">
                <a16:creationId xmlns:a16="http://schemas.microsoft.com/office/drawing/2014/main" id="{9121D280-C9A4-4DB5-F08A-D1AF5A18E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43313" y="3790045"/>
            <a:ext cx="1057374" cy="1057374"/>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5DCA3FD3-85CE-50E1-1D40-4C1AB1169D67}"/>
              </a:ext>
            </a:extLst>
          </p:cNvPr>
          <p:cNvPicPr>
            <a:picLocks noChangeAspect="1"/>
          </p:cNvPicPr>
          <p:nvPr/>
        </p:nvPicPr>
        <p:blipFill rotWithShape="1">
          <a:blip r:embed="rId6"/>
          <a:srcRect b="15866"/>
          <a:stretch/>
        </p:blipFill>
        <p:spPr>
          <a:xfrm>
            <a:off x="6824756" y="3831556"/>
            <a:ext cx="1158089" cy="974351"/>
          </a:xfrm>
          <a:prstGeom prst="rect">
            <a:avLst/>
          </a:prstGeom>
        </p:spPr>
      </p:pic>
    </p:spTree>
    <p:extLst>
      <p:ext uri="{BB962C8B-B14F-4D97-AF65-F5344CB8AC3E}">
        <p14:creationId xmlns:p14="http://schemas.microsoft.com/office/powerpoint/2010/main" val="3023562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423AEF5D-92E5-B66F-0DD7-A71B4A76D223}"/>
              </a:ext>
            </a:extLst>
          </p:cNvPr>
          <p:cNvSpPr/>
          <p:nvPr/>
        </p:nvSpPr>
        <p:spPr>
          <a:xfrm>
            <a:off x="7705492" y="1782912"/>
            <a:ext cx="1103338" cy="1081623"/>
          </a:xfrm>
          <a:prstGeom prst="roundRect">
            <a:avLst/>
          </a:prstGeom>
          <a:solidFill>
            <a:srgbClr val="C00000">
              <a:alpha val="18431"/>
            </a:srgbClr>
          </a:solid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endParaRPr lang="en-US" sz="1400" b="1" i="1" dirty="0">
              <a:solidFill>
                <a:schemeClr val="accent4">
                  <a:lumMod val="50000"/>
                </a:schemeClr>
              </a:solidFill>
            </a:endParaRPr>
          </a:p>
        </p:txBody>
      </p:sp>
      <p:sp>
        <p:nvSpPr>
          <p:cNvPr id="16" name="Rectangle 15">
            <a:extLst>
              <a:ext uri="{FF2B5EF4-FFF2-40B4-BE49-F238E27FC236}">
                <a16:creationId xmlns:a16="http://schemas.microsoft.com/office/drawing/2014/main" id="{E037850C-1A91-4409-65FE-A5D0DC002DC1}"/>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7"/>
          <p:cNvSpPr/>
          <p:nvPr/>
        </p:nvSpPr>
        <p:spPr>
          <a:xfrm>
            <a:off x="4893481" y="1839167"/>
            <a:ext cx="1288939" cy="584776"/>
          </a:xfrm>
          <a:prstGeom prst="rect">
            <a:avLst/>
          </a:prstGeom>
          <a:solidFill>
            <a:schemeClr val="tx2">
              <a:lumMod val="20000"/>
              <a:lumOff val="80000"/>
            </a:schemeClr>
          </a:solidFill>
          <a:ln/>
        </p:spPr>
        <p:txBody>
          <a:bodyPr wrap="none" rtlCol="0" anchor="t"/>
          <a:lstStyle/>
          <a:p>
            <a:pPr algn="ctr"/>
            <a:r>
              <a:rPr lang="en-US" sz="1600" b="1">
                <a:latin typeface="Roboto Slab" pitchFamily="34" charset="0"/>
                <a:ea typeface="Roboto Slab" pitchFamily="34" charset="-122"/>
                <a:cs typeface="Roboto Slab" pitchFamily="34" charset="-120"/>
              </a:rPr>
              <a:t>Subreddit </a:t>
            </a:r>
          </a:p>
          <a:p>
            <a:pPr algn="ctr"/>
            <a:r>
              <a:rPr lang="en-US" sz="1600" b="1">
                <a:latin typeface="Roboto Slab" pitchFamily="34" charset="0"/>
                <a:ea typeface="Roboto Slab" pitchFamily="34" charset="-122"/>
                <a:cs typeface="Roboto Slab" pitchFamily="34" charset="-120"/>
              </a:rPr>
              <a:t>Data Dump</a:t>
            </a:r>
            <a:endParaRPr lang="en-US" sz="1600" b="1"/>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a:solidFill>
                  <a:srgbClr val="002060"/>
                </a:solidFill>
              </a:rPr>
              <a:t>Data Extraction</a:t>
            </a:r>
          </a:p>
        </p:txBody>
      </p:sp>
      <p:sp>
        <p:nvSpPr>
          <p:cNvPr id="4" name="Text 7">
            <a:extLst>
              <a:ext uri="{FF2B5EF4-FFF2-40B4-BE49-F238E27FC236}">
                <a16:creationId xmlns:a16="http://schemas.microsoft.com/office/drawing/2014/main" id="{4D8D3824-14C4-3CD7-B684-776DC69D730F}"/>
              </a:ext>
            </a:extLst>
          </p:cNvPr>
          <p:cNvSpPr/>
          <p:nvPr/>
        </p:nvSpPr>
        <p:spPr>
          <a:xfrm>
            <a:off x="4893481" y="3620937"/>
            <a:ext cx="1288939" cy="584776"/>
          </a:xfrm>
          <a:prstGeom prst="rect">
            <a:avLst/>
          </a:prstGeom>
          <a:solidFill>
            <a:schemeClr val="tx2">
              <a:lumMod val="20000"/>
              <a:lumOff val="80000"/>
            </a:schemeClr>
          </a:solidFill>
          <a:ln/>
        </p:spPr>
        <p:txBody>
          <a:bodyPr wrap="none" rtlCol="0" anchor="ctr"/>
          <a:lstStyle/>
          <a:p>
            <a:pPr algn="ctr"/>
            <a:r>
              <a:rPr lang="en-US" sz="1600" b="1" err="1">
                <a:latin typeface="Roboto Slab" pitchFamily="34" charset="0"/>
                <a:ea typeface="Roboto Slab" pitchFamily="34" charset="-122"/>
                <a:cs typeface="Roboto Slab" pitchFamily="34" charset="-120"/>
              </a:rPr>
              <a:t>RateMyProf</a:t>
            </a:r>
            <a:endParaRPr lang="en-US" sz="1600" b="1">
              <a:latin typeface="Roboto Slab" pitchFamily="34" charset="0"/>
              <a:ea typeface="Roboto Slab" pitchFamily="34" charset="-122"/>
              <a:cs typeface="Roboto Slab" pitchFamily="34" charset="-120"/>
            </a:endParaRPr>
          </a:p>
        </p:txBody>
      </p:sp>
      <p:sp>
        <p:nvSpPr>
          <p:cNvPr id="5" name="TextBox 4">
            <a:extLst>
              <a:ext uri="{FF2B5EF4-FFF2-40B4-BE49-F238E27FC236}">
                <a16:creationId xmlns:a16="http://schemas.microsoft.com/office/drawing/2014/main" id="{0109EBC3-3CCF-AEDE-29DB-9FA877D0187C}"/>
              </a:ext>
            </a:extLst>
          </p:cNvPr>
          <p:cNvSpPr txBox="1"/>
          <p:nvPr/>
        </p:nvSpPr>
        <p:spPr>
          <a:xfrm>
            <a:off x="4979362" y="2423943"/>
            <a:ext cx="1091505" cy="253916"/>
          </a:xfrm>
          <a:prstGeom prst="rect">
            <a:avLst/>
          </a:prstGeom>
          <a:noFill/>
        </p:spPr>
        <p:txBody>
          <a:bodyPr wrap="square" rtlCol="0">
            <a:spAutoFit/>
          </a:bodyPr>
          <a:lstStyle/>
          <a:p>
            <a:r>
              <a:rPr lang="en-US" sz="1050" u="sng" dirty="0" err="1">
                <a:solidFill>
                  <a:srgbClr val="0070C0"/>
                </a:solidFill>
              </a:rPr>
              <a:t>www.the-eye.eu</a:t>
            </a:r>
            <a:endParaRPr lang="en-US" sz="1050" u="sng" dirty="0">
              <a:solidFill>
                <a:srgbClr val="0070C0"/>
              </a:solidFill>
            </a:endParaRPr>
          </a:p>
        </p:txBody>
      </p:sp>
      <p:sp>
        <p:nvSpPr>
          <p:cNvPr id="7" name="TextBox 6">
            <a:extLst>
              <a:ext uri="{FF2B5EF4-FFF2-40B4-BE49-F238E27FC236}">
                <a16:creationId xmlns:a16="http://schemas.microsoft.com/office/drawing/2014/main" id="{54A9EC9E-7A3B-AAAB-9332-082F1F9DFDC9}"/>
              </a:ext>
            </a:extLst>
          </p:cNvPr>
          <p:cNvSpPr txBox="1"/>
          <p:nvPr/>
        </p:nvSpPr>
        <p:spPr>
          <a:xfrm>
            <a:off x="4893481" y="4205713"/>
            <a:ext cx="1446592" cy="253916"/>
          </a:xfrm>
          <a:prstGeom prst="rect">
            <a:avLst/>
          </a:prstGeom>
          <a:noFill/>
        </p:spPr>
        <p:txBody>
          <a:bodyPr wrap="square" rtlCol="0">
            <a:spAutoFit/>
          </a:bodyPr>
          <a:lstStyle/>
          <a:p>
            <a:r>
              <a:rPr lang="en-US" sz="1050" u="sng" err="1">
                <a:solidFill>
                  <a:srgbClr val="0070C0"/>
                </a:solidFill>
              </a:rPr>
              <a:t>www.ratemyprof.com</a:t>
            </a:r>
            <a:endParaRPr lang="en-US" sz="1050" u="sng">
              <a:solidFill>
                <a:srgbClr val="0070C0"/>
              </a:solidFill>
            </a:endParaRPr>
          </a:p>
        </p:txBody>
      </p:sp>
      <p:sp>
        <p:nvSpPr>
          <p:cNvPr id="12" name="Can 11">
            <a:extLst>
              <a:ext uri="{FF2B5EF4-FFF2-40B4-BE49-F238E27FC236}">
                <a16:creationId xmlns:a16="http://schemas.microsoft.com/office/drawing/2014/main" id="{7D4E4733-6E6F-673C-AC2B-E04D722AF84D}"/>
              </a:ext>
            </a:extLst>
          </p:cNvPr>
          <p:cNvSpPr/>
          <p:nvPr/>
        </p:nvSpPr>
        <p:spPr>
          <a:xfrm>
            <a:off x="6492983" y="2053343"/>
            <a:ext cx="479631" cy="525743"/>
          </a:xfrm>
          <a:prstGeom prst="can">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E76FC4A-61F4-8236-1917-24922DADE508}"/>
              </a:ext>
            </a:extLst>
          </p:cNvPr>
          <p:cNvSpPr txBox="1"/>
          <p:nvPr/>
        </p:nvSpPr>
        <p:spPr>
          <a:xfrm>
            <a:off x="6461099" y="2614212"/>
            <a:ext cx="661980" cy="261610"/>
          </a:xfrm>
          <a:prstGeom prst="rect">
            <a:avLst/>
          </a:prstGeom>
          <a:noFill/>
        </p:spPr>
        <p:txBody>
          <a:bodyPr wrap="square" rtlCol="0">
            <a:spAutoFit/>
          </a:bodyPr>
          <a:lstStyle/>
          <a:p>
            <a:r>
              <a:rPr lang="en-US" sz="1050" dirty="0"/>
              <a:t>r/McGill</a:t>
            </a:r>
          </a:p>
        </p:txBody>
      </p:sp>
      <p:sp>
        <p:nvSpPr>
          <p:cNvPr id="17" name="Can 16">
            <a:extLst>
              <a:ext uri="{FF2B5EF4-FFF2-40B4-BE49-F238E27FC236}">
                <a16:creationId xmlns:a16="http://schemas.microsoft.com/office/drawing/2014/main" id="{0A1CB619-D508-0D37-DDE6-5C9CF4FEF9C4}"/>
              </a:ext>
            </a:extLst>
          </p:cNvPr>
          <p:cNvSpPr/>
          <p:nvPr/>
        </p:nvSpPr>
        <p:spPr>
          <a:xfrm>
            <a:off x="6492983" y="645588"/>
            <a:ext cx="479631" cy="525743"/>
          </a:xfrm>
          <a:prstGeom prst="can">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DD1E128-2078-9D26-1186-79DB24C0C06F}"/>
              </a:ext>
            </a:extLst>
          </p:cNvPr>
          <p:cNvSpPr txBox="1"/>
          <p:nvPr/>
        </p:nvSpPr>
        <p:spPr>
          <a:xfrm>
            <a:off x="6324475" y="1284048"/>
            <a:ext cx="1110252" cy="253916"/>
          </a:xfrm>
          <a:prstGeom prst="rect">
            <a:avLst/>
          </a:prstGeom>
          <a:noFill/>
        </p:spPr>
        <p:txBody>
          <a:bodyPr wrap="square" rtlCol="0">
            <a:spAutoFit/>
          </a:bodyPr>
          <a:lstStyle/>
          <a:p>
            <a:r>
              <a:rPr lang="en-US" sz="1050" dirty="0"/>
              <a:t>r/</a:t>
            </a:r>
            <a:r>
              <a:rPr lang="en-US" sz="1050" dirty="0" err="1"/>
              <a:t>CollegeRant</a:t>
            </a:r>
            <a:endParaRPr lang="en-US" sz="1050" dirty="0"/>
          </a:p>
        </p:txBody>
      </p:sp>
      <p:cxnSp>
        <p:nvCxnSpPr>
          <p:cNvPr id="22" name="Elbow Connector 21">
            <a:extLst>
              <a:ext uri="{FF2B5EF4-FFF2-40B4-BE49-F238E27FC236}">
                <a16:creationId xmlns:a16="http://schemas.microsoft.com/office/drawing/2014/main" id="{1E6E6351-CC05-A41B-008D-A62EC1372601}"/>
              </a:ext>
            </a:extLst>
          </p:cNvPr>
          <p:cNvCxnSpPr>
            <a:cxnSpLocks/>
            <a:endCxn id="12" idx="2"/>
          </p:cNvCxnSpPr>
          <p:nvPr/>
        </p:nvCxnSpPr>
        <p:spPr>
          <a:xfrm>
            <a:off x="6102210" y="2131555"/>
            <a:ext cx="390773" cy="18466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66D8A6E1-8D39-409A-AEDF-1DD184B876D6}"/>
              </a:ext>
            </a:extLst>
          </p:cNvPr>
          <p:cNvCxnSpPr>
            <a:cxnSpLocks/>
            <a:endCxn id="17" idx="2"/>
          </p:cNvCxnSpPr>
          <p:nvPr/>
        </p:nvCxnSpPr>
        <p:spPr>
          <a:xfrm flipV="1">
            <a:off x="6102210" y="908460"/>
            <a:ext cx="390773" cy="122309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8969A23-7178-B123-29A8-81C8A8D13A3B}"/>
              </a:ext>
            </a:extLst>
          </p:cNvPr>
          <p:cNvSpPr txBox="1"/>
          <p:nvPr/>
        </p:nvSpPr>
        <p:spPr>
          <a:xfrm>
            <a:off x="7616573" y="2449037"/>
            <a:ext cx="1310319" cy="415498"/>
          </a:xfrm>
          <a:prstGeom prst="rect">
            <a:avLst/>
          </a:prstGeom>
          <a:noFill/>
        </p:spPr>
        <p:txBody>
          <a:bodyPr wrap="square" rtlCol="0">
            <a:spAutoFit/>
          </a:bodyPr>
          <a:lstStyle/>
          <a:p>
            <a:pPr algn="ctr"/>
            <a:r>
              <a:rPr lang="en-US" sz="1050" i="1" dirty="0"/>
              <a:t>Classifier Engine</a:t>
            </a:r>
          </a:p>
          <a:p>
            <a:pPr algn="ctr"/>
            <a:r>
              <a:rPr lang="en-US" sz="1050" i="1" dirty="0"/>
              <a:t>To filter to “issues”</a:t>
            </a:r>
          </a:p>
        </p:txBody>
      </p:sp>
      <p:pic>
        <p:nvPicPr>
          <p:cNvPr id="32" name="Graphic 31" descr="Filter outline">
            <a:extLst>
              <a:ext uri="{FF2B5EF4-FFF2-40B4-BE49-F238E27FC236}">
                <a16:creationId xmlns:a16="http://schemas.microsoft.com/office/drawing/2014/main" id="{2BD80229-79A1-5544-C343-6627E05494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0150" y="1940774"/>
            <a:ext cx="525743" cy="525743"/>
          </a:xfrm>
          <a:prstGeom prst="rect">
            <a:avLst/>
          </a:prstGeom>
        </p:spPr>
      </p:pic>
      <p:cxnSp>
        <p:nvCxnSpPr>
          <p:cNvPr id="43" name="Straight Arrow Connector 42">
            <a:extLst>
              <a:ext uri="{FF2B5EF4-FFF2-40B4-BE49-F238E27FC236}">
                <a16:creationId xmlns:a16="http://schemas.microsoft.com/office/drawing/2014/main" id="{619E3ED4-D5F7-7861-CAA4-2EE5FE996C6C}"/>
              </a:ext>
            </a:extLst>
          </p:cNvPr>
          <p:cNvCxnSpPr>
            <a:cxnSpLocks/>
            <a:stCxn id="12" idx="4"/>
            <a:endCxn id="66" idx="2"/>
          </p:cNvCxnSpPr>
          <p:nvPr/>
        </p:nvCxnSpPr>
        <p:spPr>
          <a:xfrm flipV="1">
            <a:off x="6972614" y="2316214"/>
            <a:ext cx="2259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1C1D710-6B9D-7EE2-E123-46699B3856F5}"/>
              </a:ext>
            </a:extLst>
          </p:cNvPr>
          <p:cNvPicPr>
            <a:picLocks noChangeAspect="1"/>
          </p:cNvPicPr>
          <p:nvPr/>
        </p:nvPicPr>
        <p:blipFill>
          <a:blip r:embed="rId5"/>
          <a:stretch>
            <a:fillRect/>
          </a:stretch>
        </p:blipFill>
        <p:spPr>
          <a:xfrm flipH="1">
            <a:off x="6410547" y="3447814"/>
            <a:ext cx="703220" cy="703220"/>
          </a:xfrm>
          <a:prstGeom prst="rect">
            <a:avLst/>
          </a:prstGeom>
        </p:spPr>
      </p:pic>
      <p:sp>
        <p:nvSpPr>
          <p:cNvPr id="62" name="TextBox 61">
            <a:extLst>
              <a:ext uri="{FF2B5EF4-FFF2-40B4-BE49-F238E27FC236}">
                <a16:creationId xmlns:a16="http://schemas.microsoft.com/office/drawing/2014/main" id="{D7DF4C37-2EC1-F35E-E784-07D913465FB3}"/>
              </a:ext>
            </a:extLst>
          </p:cNvPr>
          <p:cNvSpPr txBox="1"/>
          <p:nvPr/>
        </p:nvSpPr>
        <p:spPr>
          <a:xfrm>
            <a:off x="6311423" y="4131287"/>
            <a:ext cx="1110252" cy="253916"/>
          </a:xfrm>
          <a:prstGeom prst="rect">
            <a:avLst/>
          </a:prstGeom>
          <a:noFill/>
        </p:spPr>
        <p:txBody>
          <a:bodyPr wrap="square" rtlCol="0">
            <a:spAutoFit/>
          </a:bodyPr>
          <a:lstStyle/>
          <a:p>
            <a:r>
              <a:rPr lang="en-US" sz="1050"/>
              <a:t>Web Scraping</a:t>
            </a:r>
          </a:p>
        </p:txBody>
      </p:sp>
      <p:cxnSp>
        <p:nvCxnSpPr>
          <p:cNvPr id="64" name="Straight Connector 63">
            <a:extLst>
              <a:ext uri="{FF2B5EF4-FFF2-40B4-BE49-F238E27FC236}">
                <a16:creationId xmlns:a16="http://schemas.microsoft.com/office/drawing/2014/main" id="{CBDA5AAE-7D2A-7CEF-2BB7-316A3CD5EFE4}"/>
              </a:ext>
            </a:extLst>
          </p:cNvPr>
          <p:cNvCxnSpPr>
            <a:cxnSpLocks/>
          </p:cNvCxnSpPr>
          <p:nvPr/>
        </p:nvCxnSpPr>
        <p:spPr>
          <a:xfrm>
            <a:off x="6102210" y="3913325"/>
            <a:ext cx="2942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EFB3F447-D182-DD57-3AD1-810F55E4AE25}"/>
              </a:ext>
            </a:extLst>
          </p:cNvPr>
          <p:cNvSpPr/>
          <p:nvPr/>
        </p:nvSpPr>
        <p:spPr>
          <a:xfrm>
            <a:off x="7198569" y="2163531"/>
            <a:ext cx="329635" cy="30536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Elbow Connector 110">
            <a:extLst>
              <a:ext uri="{FF2B5EF4-FFF2-40B4-BE49-F238E27FC236}">
                <a16:creationId xmlns:a16="http://schemas.microsoft.com/office/drawing/2014/main" id="{A435015F-5659-35C5-DBC8-60B3B2F6BF76}"/>
              </a:ext>
            </a:extLst>
          </p:cNvPr>
          <p:cNvCxnSpPr>
            <a:cxnSpLocks/>
            <a:stCxn id="61" idx="1"/>
            <a:endCxn id="66" idx="4"/>
          </p:cNvCxnSpPr>
          <p:nvPr/>
        </p:nvCxnSpPr>
        <p:spPr>
          <a:xfrm flipV="1">
            <a:off x="7113767" y="2468896"/>
            <a:ext cx="249620" cy="13305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 name="Text 8">
            <a:extLst>
              <a:ext uri="{FF2B5EF4-FFF2-40B4-BE49-F238E27FC236}">
                <a16:creationId xmlns:a16="http://schemas.microsoft.com/office/drawing/2014/main" id="{F9BC68A0-D4FC-F0A8-7FE0-F6DB3733B020}"/>
              </a:ext>
            </a:extLst>
          </p:cNvPr>
          <p:cNvSpPr/>
          <p:nvPr/>
        </p:nvSpPr>
        <p:spPr>
          <a:xfrm>
            <a:off x="238918" y="851187"/>
            <a:ext cx="4333081" cy="3608442"/>
          </a:xfrm>
          <a:prstGeom prst="rect">
            <a:avLst/>
          </a:prstGeom>
          <a:noFill/>
          <a:ln/>
        </p:spPr>
        <p:txBody>
          <a:bodyPr wrap="square" rtlCol="0" anchor="t"/>
          <a:lstStyle/>
          <a:p>
            <a:pPr>
              <a:lnSpc>
                <a:spcPct val="150000"/>
              </a:lnSpc>
            </a:pPr>
            <a:r>
              <a:rPr lang="en-CA" sz="1400" b="1" dirty="0">
                <a:latin typeface="Arial" panose="020B0604020202020204" pitchFamily="34" charset="0"/>
              </a:rPr>
              <a:t>Two opinion streams of data were chosen:</a:t>
            </a:r>
          </a:p>
          <a:p>
            <a:pPr marL="171450" indent="-171450">
              <a:lnSpc>
                <a:spcPct val="150000"/>
              </a:lnSpc>
              <a:buFont typeface="Arial" panose="020B0604020202020204" pitchFamily="34" charset="0"/>
              <a:buChar char="•"/>
            </a:pPr>
            <a:r>
              <a:rPr lang="en-CA" sz="1400" dirty="0">
                <a:latin typeface="Arial" panose="020B0604020202020204" pitchFamily="34" charset="0"/>
              </a:rPr>
              <a:t>Subreddit Data dumps of r/</a:t>
            </a:r>
            <a:r>
              <a:rPr lang="en-CA" sz="1400" dirty="0" err="1">
                <a:latin typeface="Arial" panose="020B0604020202020204" pitchFamily="34" charset="0"/>
              </a:rPr>
              <a:t>mcgill</a:t>
            </a:r>
            <a:r>
              <a:rPr lang="en-CA" sz="1400" dirty="0">
                <a:latin typeface="Arial" panose="020B0604020202020204" pitchFamily="34" charset="0"/>
              </a:rPr>
              <a:t> and r/</a:t>
            </a:r>
            <a:r>
              <a:rPr lang="en-CA" sz="1400" dirty="0" err="1">
                <a:latin typeface="Arial" panose="020B0604020202020204" pitchFamily="34" charset="0"/>
              </a:rPr>
              <a:t>CollegeRant</a:t>
            </a:r>
            <a:r>
              <a:rPr lang="en-CA" sz="1400" dirty="0">
                <a:latin typeface="Arial" panose="020B0604020202020204" pitchFamily="34" charset="0"/>
              </a:rPr>
              <a:t> from public sources </a:t>
            </a:r>
          </a:p>
          <a:p>
            <a:pPr marL="171450" indent="-171450">
              <a:lnSpc>
                <a:spcPct val="150000"/>
              </a:lnSpc>
              <a:buFont typeface="Arial" panose="020B0604020202020204" pitchFamily="34" charset="0"/>
              <a:buChar char="•"/>
            </a:pPr>
            <a:r>
              <a:rPr lang="en-CA" sz="1400" dirty="0">
                <a:latin typeface="Arial" panose="020B0604020202020204" pitchFamily="34" charset="0"/>
              </a:rPr>
              <a:t>Web-scraped data from </a:t>
            </a:r>
            <a:r>
              <a:rPr lang="en-CA" sz="1400" dirty="0" err="1">
                <a:latin typeface="Arial" panose="020B0604020202020204" pitchFamily="34" charset="0"/>
              </a:rPr>
              <a:t>RateMyProfessors.com</a:t>
            </a:r>
            <a:endParaRPr lang="en-CA" sz="1400" dirty="0">
              <a:latin typeface="Arial" panose="020B0604020202020204" pitchFamily="34" charset="0"/>
            </a:endParaRPr>
          </a:p>
          <a:p>
            <a:pPr>
              <a:lnSpc>
                <a:spcPct val="150000"/>
              </a:lnSpc>
            </a:pPr>
            <a:endParaRPr lang="en-CA" sz="1400" dirty="0">
              <a:latin typeface="Arial" panose="020B0604020202020204" pitchFamily="34" charset="0"/>
            </a:endParaRPr>
          </a:p>
          <a:p>
            <a:pPr>
              <a:lnSpc>
                <a:spcPct val="150000"/>
              </a:lnSpc>
            </a:pPr>
            <a:r>
              <a:rPr lang="en-CA" sz="1400" b="1" dirty="0" err="1">
                <a:latin typeface="Arial" panose="020B0604020202020204" pitchFamily="34" charset="0"/>
              </a:rPr>
              <a:t>WebScraping</a:t>
            </a:r>
            <a:r>
              <a:rPr lang="en-CA" sz="1400" b="1" dirty="0">
                <a:latin typeface="Arial" panose="020B0604020202020204" pitchFamily="34" charset="0"/>
              </a:rPr>
              <a:t> Steps:</a:t>
            </a:r>
          </a:p>
          <a:p>
            <a:pPr marL="171450" indent="-171450">
              <a:lnSpc>
                <a:spcPct val="150000"/>
              </a:lnSpc>
              <a:buFont typeface="Arial" panose="020B0604020202020204" pitchFamily="34" charset="0"/>
              <a:buChar char="•"/>
            </a:pPr>
            <a:r>
              <a:rPr lang="en-CA" sz="1400" dirty="0">
                <a:latin typeface="Arial" panose="020B0604020202020204" pitchFamily="34" charset="0"/>
              </a:rPr>
              <a:t>Use Selenium to navigate </a:t>
            </a:r>
            <a:r>
              <a:rPr lang="en-CA" sz="1400" dirty="0" err="1">
                <a:latin typeface="Arial" panose="020B0604020202020204" pitchFamily="34" charset="0"/>
              </a:rPr>
              <a:t>RateMyProf</a:t>
            </a:r>
            <a:r>
              <a:rPr lang="en-CA" sz="1400" dirty="0">
                <a:latin typeface="Arial" panose="020B0604020202020204" pitchFamily="34" charset="0"/>
              </a:rPr>
              <a:t> website.</a:t>
            </a:r>
          </a:p>
          <a:p>
            <a:pPr marL="171450" indent="-171450">
              <a:lnSpc>
                <a:spcPct val="150000"/>
              </a:lnSpc>
              <a:buFont typeface="Arial" panose="020B0604020202020204" pitchFamily="34" charset="0"/>
              <a:buChar char="•"/>
            </a:pPr>
            <a:r>
              <a:rPr lang="en-CA" sz="1400" dirty="0">
                <a:latin typeface="Arial" panose="020B0604020202020204" pitchFamily="34" charset="0"/>
              </a:rPr>
              <a:t>Continuously click 'Show More' to expand prof list.</a:t>
            </a:r>
          </a:p>
          <a:p>
            <a:pPr marL="171450" indent="-171450">
              <a:lnSpc>
                <a:spcPct val="150000"/>
              </a:lnSpc>
              <a:buFont typeface="Arial" panose="020B0604020202020204" pitchFamily="34" charset="0"/>
              <a:buChar char="•"/>
            </a:pPr>
            <a:r>
              <a:rPr lang="en-CA" sz="1400" dirty="0">
                <a:latin typeface="Arial" panose="020B0604020202020204" pitchFamily="34" charset="0"/>
              </a:rPr>
              <a:t>Extract links to each professor's rating page.</a:t>
            </a:r>
          </a:p>
          <a:p>
            <a:pPr marL="171450" indent="-171450">
              <a:lnSpc>
                <a:spcPct val="150000"/>
              </a:lnSpc>
              <a:buFont typeface="Arial" panose="020B0604020202020204" pitchFamily="34" charset="0"/>
              <a:buChar char="•"/>
            </a:pPr>
            <a:r>
              <a:rPr lang="en-CA" sz="1400" dirty="0">
                <a:latin typeface="Arial" panose="020B0604020202020204" pitchFamily="34" charset="0"/>
              </a:rPr>
              <a:t>Iterate through links using requests library.</a:t>
            </a:r>
          </a:p>
          <a:p>
            <a:pPr marL="171450" indent="-171450">
              <a:lnSpc>
                <a:spcPct val="150000"/>
              </a:lnSpc>
              <a:buFont typeface="Arial" panose="020B0604020202020204" pitchFamily="34" charset="0"/>
              <a:buChar char="•"/>
            </a:pPr>
            <a:r>
              <a:rPr lang="en-CA" sz="1400" dirty="0">
                <a:latin typeface="Arial" panose="020B0604020202020204" pitchFamily="34" charset="0"/>
              </a:rPr>
              <a:t>Scrape comments from each professor's page.</a:t>
            </a:r>
          </a:p>
        </p:txBody>
      </p:sp>
      <p:cxnSp>
        <p:nvCxnSpPr>
          <p:cNvPr id="51" name="Elbow Connector 50">
            <a:extLst>
              <a:ext uri="{FF2B5EF4-FFF2-40B4-BE49-F238E27FC236}">
                <a16:creationId xmlns:a16="http://schemas.microsoft.com/office/drawing/2014/main" id="{D52AFCAC-85CC-229A-BF26-915613209BA4}"/>
              </a:ext>
            </a:extLst>
          </p:cNvPr>
          <p:cNvCxnSpPr>
            <a:cxnSpLocks/>
            <a:stCxn id="17" idx="4"/>
            <a:endCxn id="52" idx="0"/>
          </p:cNvCxnSpPr>
          <p:nvPr/>
        </p:nvCxnSpPr>
        <p:spPr>
          <a:xfrm>
            <a:off x="6972614" y="908460"/>
            <a:ext cx="1284547" cy="874452"/>
          </a:xfrm>
          <a:prstGeom prst="bentConnector2">
            <a:avLst/>
          </a:prstGeom>
          <a:ln w="1270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70597239-D90B-4AA5-5D4B-170E6BED4D0B}"/>
              </a:ext>
            </a:extLst>
          </p:cNvPr>
          <p:cNvCxnSpPr>
            <a:cxnSpLocks/>
            <a:stCxn id="66" idx="6"/>
            <a:endCxn id="52" idx="1"/>
          </p:cNvCxnSpPr>
          <p:nvPr/>
        </p:nvCxnSpPr>
        <p:spPr>
          <a:xfrm>
            <a:off x="7528204" y="2316214"/>
            <a:ext cx="177288" cy="7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9B7E339-FEDC-AAA4-4A59-5D11935C71A9}"/>
              </a:ext>
            </a:extLst>
          </p:cNvPr>
          <p:cNvCxnSpPr>
            <a:cxnSpLocks/>
            <a:stCxn id="30" idx="2"/>
          </p:cNvCxnSpPr>
          <p:nvPr/>
        </p:nvCxnSpPr>
        <p:spPr>
          <a:xfrm>
            <a:off x="8271733" y="2864535"/>
            <a:ext cx="0" cy="351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107DF7F0-0344-2BA3-A107-37F4DE6685A6}"/>
              </a:ext>
            </a:extLst>
          </p:cNvPr>
          <p:cNvSpPr/>
          <p:nvPr/>
        </p:nvSpPr>
        <p:spPr>
          <a:xfrm>
            <a:off x="7584830" y="3259433"/>
            <a:ext cx="1398687" cy="599024"/>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1" dirty="0">
                <a:solidFill>
                  <a:sysClr val="windowText" lastClr="000000"/>
                </a:solidFill>
              </a:rPr>
              <a:t>Clustering &amp; Sentiment Analysis</a:t>
            </a:r>
          </a:p>
        </p:txBody>
      </p:sp>
    </p:spTree>
    <p:extLst>
      <p:ext uri="{BB962C8B-B14F-4D97-AF65-F5344CB8AC3E}">
        <p14:creationId xmlns:p14="http://schemas.microsoft.com/office/powerpoint/2010/main" val="110548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a:extLst>
              <a:ext uri="{FF2B5EF4-FFF2-40B4-BE49-F238E27FC236}">
                <a16:creationId xmlns:a16="http://schemas.microsoft.com/office/drawing/2014/main" id="{A723559B-0C78-FB70-B582-59F87C2372FC}"/>
              </a:ext>
            </a:extLst>
          </p:cNvPr>
          <p:cNvSpPr/>
          <p:nvPr/>
        </p:nvSpPr>
        <p:spPr>
          <a:xfrm>
            <a:off x="97795" y="834921"/>
            <a:ext cx="2897083" cy="4162224"/>
          </a:xfrm>
          <a:prstGeom prst="roundRect">
            <a:avLst>
              <a:gd name="adj" fmla="val 3704"/>
            </a:avLst>
          </a:prstGeom>
          <a:solidFill>
            <a:schemeClr val="bg1">
              <a:lumMod val="85000"/>
              <a:alpha val="15686"/>
            </a:schemeClr>
          </a:solid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chemeClr val="tx1"/>
                </a:solidFill>
              </a:rPr>
              <a:t>*</a:t>
            </a:r>
            <a:r>
              <a:rPr lang="en-US" sz="1200" b="1" i="1" dirty="0" err="1">
                <a:solidFill>
                  <a:schemeClr val="tx1"/>
                </a:solidFill>
              </a:rPr>
              <a:t>DataSources</a:t>
            </a:r>
            <a:endParaRPr lang="en-US" sz="1400" b="1" i="1" dirty="0">
              <a:solidFill>
                <a:schemeClr val="tx1"/>
              </a:solidFill>
            </a:endParaRPr>
          </a:p>
        </p:txBody>
      </p:sp>
      <p:sp>
        <p:nvSpPr>
          <p:cNvPr id="181" name="Rounded Rectangle 180">
            <a:extLst>
              <a:ext uri="{FF2B5EF4-FFF2-40B4-BE49-F238E27FC236}">
                <a16:creationId xmlns:a16="http://schemas.microsoft.com/office/drawing/2014/main" id="{FE1C3158-1DB2-991A-FAFD-46763A15B3E9}"/>
              </a:ext>
            </a:extLst>
          </p:cNvPr>
          <p:cNvSpPr/>
          <p:nvPr/>
        </p:nvSpPr>
        <p:spPr>
          <a:xfrm>
            <a:off x="3112710" y="2704024"/>
            <a:ext cx="2334276" cy="2275494"/>
          </a:xfrm>
          <a:prstGeom prst="roundRect">
            <a:avLst>
              <a:gd name="adj" fmla="val 3704"/>
            </a:avLst>
          </a:prstGeom>
          <a:solidFill>
            <a:schemeClr val="accent6">
              <a:lumMod val="20000"/>
              <a:lumOff val="80000"/>
              <a:alpha val="50196"/>
            </a:schemeClr>
          </a:solidFill>
          <a:ln>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a:solidFill>
                  <a:schemeClr val="accent6">
                    <a:lumMod val="50000"/>
                  </a:schemeClr>
                </a:solidFill>
              </a:rPr>
              <a:t>Main </a:t>
            </a:r>
          </a:p>
          <a:p>
            <a:r>
              <a:rPr lang="en-US" sz="1200" b="1" i="1">
                <a:solidFill>
                  <a:schemeClr val="accent6">
                    <a:lumMod val="50000"/>
                  </a:schemeClr>
                </a:solidFill>
              </a:rPr>
              <a:t>modeling</a:t>
            </a:r>
            <a:endParaRPr lang="en-US" sz="1400" b="1" i="1">
              <a:solidFill>
                <a:schemeClr val="accent6">
                  <a:lumMod val="50000"/>
                </a:schemeClr>
              </a:solidFill>
            </a:endParaRPr>
          </a:p>
        </p:txBody>
      </p:sp>
      <p:sp>
        <p:nvSpPr>
          <p:cNvPr id="135" name="Rounded Rectangle 134">
            <a:extLst>
              <a:ext uri="{FF2B5EF4-FFF2-40B4-BE49-F238E27FC236}">
                <a16:creationId xmlns:a16="http://schemas.microsoft.com/office/drawing/2014/main" id="{AAA66EA2-8F56-2486-A8A3-C2F0B45EBA1A}"/>
              </a:ext>
            </a:extLst>
          </p:cNvPr>
          <p:cNvSpPr/>
          <p:nvPr/>
        </p:nvSpPr>
        <p:spPr>
          <a:xfrm>
            <a:off x="3097251" y="2025599"/>
            <a:ext cx="2497285" cy="525743"/>
          </a:xfrm>
          <a:prstGeom prst="roundRect">
            <a:avLst>
              <a:gd name="adj" fmla="val 4790"/>
            </a:avLst>
          </a:prstGeom>
          <a:solidFill>
            <a:schemeClr val="accent2">
              <a:lumMod val="20000"/>
              <a:lumOff val="80000"/>
              <a:alpha val="50196"/>
            </a:schemeClr>
          </a:solidFill>
          <a:ln>
            <a:solidFill>
              <a:schemeClr val="accent2">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endParaRPr lang="en-US" sz="1400" b="1" i="1">
              <a:solidFill>
                <a:schemeClr val="accent2">
                  <a:lumMod val="50000"/>
                </a:schemeClr>
              </a:solidFill>
            </a:endParaRPr>
          </a:p>
        </p:txBody>
      </p:sp>
      <p:sp>
        <p:nvSpPr>
          <p:cNvPr id="99" name="Rounded Rectangle 98">
            <a:extLst>
              <a:ext uri="{FF2B5EF4-FFF2-40B4-BE49-F238E27FC236}">
                <a16:creationId xmlns:a16="http://schemas.microsoft.com/office/drawing/2014/main" id="{A5D2D9C7-CBCF-09DE-37D7-0C3A8FABAA1D}"/>
              </a:ext>
            </a:extLst>
          </p:cNvPr>
          <p:cNvSpPr/>
          <p:nvPr/>
        </p:nvSpPr>
        <p:spPr>
          <a:xfrm>
            <a:off x="5594538" y="1601865"/>
            <a:ext cx="3044084" cy="1969472"/>
          </a:xfrm>
          <a:prstGeom prst="roundRect">
            <a:avLst>
              <a:gd name="adj" fmla="val 4790"/>
            </a:avLst>
          </a:prstGeom>
          <a:solidFill>
            <a:schemeClr val="accent2">
              <a:lumMod val="20000"/>
              <a:lumOff val="80000"/>
              <a:alpha val="50196"/>
            </a:schemeClr>
          </a:solidFill>
          <a:ln>
            <a:solidFill>
              <a:schemeClr val="accent2">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b="1" i="1" dirty="0">
                <a:solidFill>
                  <a:schemeClr val="accent2">
                    <a:lumMod val="50000"/>
                  </a:schemeClr>
                </a:solidFill>
              </a:rPr>
              <a:t>*Classifier to filter </a:t>
            </a:r>
          </a:p>
          <a:p>
            <a:r>
              <a:rPr lang="en-US" sz="1200" b="1" i="1" dirty="0">
                <a:solidFill>
                  <a:schemeClr val="accent2">
                    <a:lumMod val="50000"/>
                  </a:schemeClr>
                </a:solidFill>
              </a:rPr>
              <a:t>and identify issues</a:t>
            </a:r>
            <a:endParaRPr lang="en-US" sz="1400" b="1" i="1" dirty="0">
              <a:solidFill>
                <a:schemeClr val="accent2">
                  <a:lumMod val="50000"/>
                </a:schemeClr>
              </a:solidFill>
            </a:endParaRPr>
          </a:p>
        </p:txBody>
      </p:sp>
      <p:sp>
        <p:nvSpPr>
          <p:cNvPr id="78" name="Rounded Rectangle 77">
            <a:extLst>
              <a:ext uri="{FF2B5EF4-FFF2-40B4-BE49-F238E27FC236}">
                <a16:creationId xmlns:a16="http://schemas.microsoft.com/office/drawing/2014/main" id="{7A37F9AE-330B-EB1A-6BEC-B458D7D66D73}"/>
              </a:ext>
            </a:extLst>
          </p:cNvPr>
          <p:cNvSpPr/>
          <p:nvPr/>
        </p:nvSpPr>
        <p:spPr>
          <a:xfrm>
            <a:off x="3668214" y="834921"/>
            <a:ext cx="5342075" cy="636910"/>
          </a:xfrm>
          <a:prstGeom prst="roundRect">
            <a:avLst/>
          </a:prstGeom>
          <a:solidFill>
            <a:srgbClr val="FFF2CC">
              <a:alpha val="50196"/>
            </a:srgbClr>
          </a:solidFill>
          <a:ln>
            <a:solidFill>
              <a:schemeClr val="accent4">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r"/>
            <a:r>
              <a:rPr lang="en-US" sz="1200" b="1" i="1">
                <a:solidFill>
                  <a:schemeClr val="accent4">
                    <a:lumMod val="50000"/>
                  </a:schemeClr>
                </a:solidFill>
              </a:rPr>
              <a:t>*Exploration</a:t>
            </a:r>
            <a:endParaRPr lang="en-US" sz="1400" b="1" i="1">
              <a:solidFill>
                <a:schemeClr val="accent4">
                  <a:lumMod val="50000"/>
                </a:schemeClr>
              </a:solidFill>
            </a:endParaRPr>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5342076" cy="584775"/>
          </a:xfrm>
          <a:prstGeom prst="rect">
            <a:avLst/>
          </a:prstGeom>
          <a:noFill/>
        </p:spPr>
        <p:txBody>
          <a:bodyPr wrap="square" rtlCol="0">
            <a:spAutoFit/>
          </a:bodyPr>
          <a:lstStyle/>
          <a:p>
            <a:r>
              <a:rPr lang="en-US" sz="3200" b="1">
                <a:solidFill>
                  <a:srgbClr val="002060"/>
                </a:solidFill>
              </a:rPr>
              <a:t>Complete Process Flow</a:t>
            </a:r>
          </a:p>
        </p:txBody>
      </p:sp>
      <p:sp>
        <p:nvSpPr>
          <p:cNvPr id="35" name="Text 7">
            <a:extLst>
              <a:ext uri="{FF2B5EF4-FFF2-40B4-BE49-F238E27FC236}">
                <a16:creationId xmlns:a16="http://schemas.microsoft.com/office/drawing/2014/main" id="{8E55732C-34EA-61F5-23EA-755054B7CA58}"/>
              </a:ext>
            </a:extLst>
          </p:cNvPr>
          <p:cNvSpPr/>
          <p:nvPr/>
        </p:nvSpPr>
        <p:spPr>
          <a:xfrm>
            <a:off x="3859601" y="1010338"/>
            <a:ext cx="962749" cy="303716"/>
          </a:xfrm>
          <a:prstGeom prst="rect">
            <a:avLst/>
          </a:prstGeom>
          <a:solidFill>
            <a:schemeClr val="tx2">
              <a:lumMod val="20000"/>
              <a:lumOff val="80000"/>
            </a:schemeClr>
          </a:solidFill>
          <a:ln/>
        </p:spPr>
        <p:txBody>
          <a:bodyPr wrap="none" rtlCol="0" anchor="t"/>
          <a:lstStyle/>
          <a:p>
            <a:pPr algn="ctr"/>
            <a:r>
              <a:rPr lang="en-US" sz="1200" b="1"/>
              <a:t>Flatten </a:t>
            </a:r>
            <a:r>
              <a:rPr lang="en-US" sz="1200" b="1" err="1"/>
              <a:t>Json</a:t>
            </a:r>
            <a:endParaRPr lang="en-US" sz="1200" b="1"/>
          </a:p>
        </p:txBody>
      </p:sp>
      <p:sp>
        <p:nvSpPr>
          <p:cNvPr id="38" name="Text 7">
            <a:extLst>
              <a:ext uri="{FF2B5EF4-FFF2-40B4-BE49-F238E27FC236}">
                <a16:creationId xmlns:a16="http://schemas.microsoft.com/office/drawing/2014/main" id="{55BC6987-F614-E3C0-DD31-17CCBBDB6995}"/>
              </a:ext>
            </a:extLst>
          </p:cNvPr>
          <p:cNvSpPr/>
          <p:nvPr/>
        </p:nvSpPr>
        <p:spPr>
          <a:xfrm>
            <a:off x="5326168" y="1016833"/>
            <a:ext cx="962749" cy="303716"/>
          </a:xfrm>
          <a:prstGeom prst="rect">
            <a:avLst/>
          </a:prstGeom>
          <a:solidFill>
            <a:schemeClr val="tx2">
              <a:lumMod val="20000"/>
              <a:lumOff val="80000"/>
            </a:schemeClr>
          </a:solidFill>
          <a:ln/>
        </p:spPr>
        <p:txBody>
          <a:bodyPr wrap="none" rtlCol="0" anchor="t"/>
          <a:lstStyle/>
          <a:p>
            <a:pPr algn="ctr"/>
            <a:r>
              <a:rPr lang="en-US" sz="1200" b="1"/>
              <a:t>vectorizer</a:t>
            </a:r>
          </a:p>
        </p:txBody>
      </p:sp>
      <p:sp>
        <p:nvSpPr>
          <p:cNvPr id="39" name="Text 7">
            <a:extLst>
              <a:ext uri="{FF2B5EF4-FFF2-40B4-BE49-F238E27FC236}">
                <a16:creationId xmlns:a16="http://schemas.microsoft.com/office/drawing/2014/main" id="{DA75D891-0CCA-CB0F-688E-FD322CE0A140}"/>
              </a:ext>
            </a:extLst>
          </p:cNvPr>
          <p:cNvSpPr/>
          <p:nvPr/>
        </p:nvSpPr>
        <p:spPr>
          <a:xfrm>
            <a:off x="6689507" y="1016833"/>
            <a:ext cx="962749" cy="303716"/>
          </a:xfrm>
          <a:prstGeom prst="rect">
            <a:avLst/>
          </a:prstGeom>
          <a:solidFill>
            <a:schemeClr val="tx2">
              <a:lumMod val="20000"/>
              <a:lumOff val="80000"/>
            </a:schemeClr>
          </a:solidFill>
          <a:ln/>
        </p:spPr>
        <p:txBody>
          <a:bodyPr wrap="none" rtlCol="0" anchor="t"/>
          <a:lstStyle/>
          <a:p>
            <a:pPr algn="ctr"/>
            <a:r>
              <a:rPr lang="en-US" sz="1200" b="1"/>
              <a:t>LDA</a:t>
            </a:r>
          </a:p>
        </p:txBody>
      </p:sp>
      <p:sp>
        <p:nvSpPr>
          <p:cNvPr id="40" name="Text 7">
            <a:extLst>
              <a:ext uri="{FF2B5EF4-FFF2-40B4-BE49-F238E27FC236}">
                <a16:creationId xmlns:a16="http://schemas.microsoft.com/office/drawing/2014/main" id="{B56D813F-A4A6-D813-7E17-FEF7C648AFBC}"/>
              </a:ext>
            </a:extLst>
          </p:cNvPr>
          <p:cNvSpPr/>
          <p:nvPr/>
        </p:nvSpPr>
        <p:spPr>
          <a:xfrm>
            <a:off x="7461051" y="1721883"/>
            <a:ext cx="962749" cy="303716"/>
          </a:xfrm>
          <a:prstGeom prst="rect">
            <a:avLst/>
          </a:prstGeom>
          <a:solidFill>
            <a:schemeClr val="tx2">
              <a:lumMod val="20000"/>
              <a:lumOff val="80000"/>
            </a:schemeClr>
          </a:solidFill>
          <a:ln/>
        </p:spPr>
        <p:txBody>
          <a:bodyPr wrap="none" rtlCol="0" anchor="t"/>
          <a:lstStyle/>
          <a:p>
            <a:pPr algn="ctr"/>
            <a:r>
              <a:rPr lang="en-US" sz="1200" b="1" dirty="0"/>
              <a:t>Tokenization</a:t>
            </a:r>
          </a:p>
        </p:txBody>
      </p:sp>
      <p:sp>
        <p:nvSpPr>
          <p:cNvPr id="41" name="Text 7">
            <a:extLst>
              <a:ext uri="{FF2B5EF4-FFF2-40B4-BE49-F238E27FC236}">
                <a16:creationId xmlns:a16="http://schemas.microsoft.com/office/drawing/2014/main" id="{400F9CA8-EDE6-C74E-5C82-85B770DF675A}"/>
              </a:ext>
            </a:extLst>
          </p:cNvPr>
          <p:cNvSpPr/>
          <p:nvPr/>
        </p:nvSpPr>
        <p:spPr>
          <a:xfrm>
            <a:off x="7461049" y="2206080"/>
            <a:ext cx="962749" cy="303716"/>
          </a:xfrm>
          <a:prstGeom prst="rect">
            <a:avLst/>
          </a:prstGeom>
          <a:solidFill>
            <a:schemeClr val="tx2">
              <a:lumMod val="20000"/>
              <a:lumOff val="80000"/>
            </a:schemeClr>
          </a:solidFill>
          <a:ln/>
        </p:spPr>
        <p:txBody>
          <a:bodyPr wrap="none" rtlCol="0" anchor="t"/>
          <a:lstStyle/>
          <a:p>
            <a:pPr algn="ctr"/>
            <a:r>
              <a:rPr lang="en-US" sz="1200" b="1"/>
              <a:t>lemmatization</a:t>
            </a:r>
          </a:p>
        </p:txBody>
      </p:sp>
      <p:cxnSp>
        <p:nvCxnSpPr>
          <p:cNvPr id="43" name="Straight Arrow Connector 42">
            <a:extLst>
              <a:ext uri="{FF2B5EF4-FFF2-40B4-BE49-F238E27FC236}">
                <a16:creationId xmlns:a16="http://schemas.microsoft.com/office/drawing/2014/main" id="{619E3ED4-D5F7-7861-CAA4-2EE5FE996C6C}"/>
              </a:ext>
            </a:extLst>
          </p:cNvPr>
          <p:cNvCxnSpPr>
            <a:cxnSpLocks/>
            <a:endCxn id="35" idx="1"/>
          </p:cNvCxnSpPr>
          <p:nvPr/>
        </p:nvCxnSpPr>
        <p:spPr>
          <a:xfrm>
            <a:off x="2347604" y="1149926"/>
            <a:ext cx="1511997" cy="122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D1F1383-CA21-8E92-A0BD-71A7239FB4F0}"/>
              </a:ext>
            </a:extLst>
          </p:cNvPr>
          <p:cNvCxnSpPr>
            <a:cxnSpLocks/>
            <a:stCxn id="35" idx="3"/>
            <a:endCxn id="38" idx="1"/>
          </p:cNvCxnSpPr>
          <p:nvPr/>
        </p:nvCxnSpPr>
        <p:spPr>
          <a:xfrm>
            <a:off x="4822350" y="1162196"/>
            <a:ext cx="503818" cy="6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A192EAE-AF51-7EEA-4C4A-82C088F82D28}"/>
              </a:ext>
            </a:extLst>
          </p:cNvPr>
          <p:cNvCxnSpPr>
            <a:cxnSpLocks/>
            <a:stCxn id="38" idx="3"/>
            <a:endCxn id="39" idx="1"/>
          </p:cNvCxnSpPr>
          <p:nvPr/>
        </p:nvCxnSpPr>
        <p:spPr>
          <a:xfrm>
            <a:off x="6288917" y="1168691"/>
            <a:ext cx="400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 7">
            <a:extLst>
              <a:ext uri="{FF2B5EF4-FFF2-40B4-BE49-F238E27FC236}">
                <a16:creationId xmlns:a16="http://schemas.microsoft.com/office/drawing/2014/main" id="{6C6E6896-D33C-C5C4-EAD6-56328CF5F842}"/>
              </a:ext>
            </a:extLst>
          </p:cNvPr>
          <p:cNvSpPr/>
          <p:nvPr/>
        </p:nvSpPr>
        <p:spPr>
          <a:xfrm>
            <a:off x="7461049" y="2690277"/>
            <a:ext cx="962749" cy="303716"/>
          </a:xfrm>
          <a:prstGeom prst="rect">
            <a:avLst/>
          </a:prstGeom>
          <a:solidFill>
            <a:schemeClr val="tx2">
              <a:lumMod val="20000"/>
              <a:lumOff val="80000"/>
            </a:schemeClr>
          </a:solidFill>
          <a:ln/>
        </p:spPr>
        <p:txBody>
          <a:bodyPr wrap="none" rtlCol="0" anchor="t"/>
          <a:lstStyle/>
          <a:p>
            <a:pPr algn="ctr"/>
            <a:r>
              <a:rPr lang="en-US" sz="1200" b="1"/>
              <a:t>Vectorization</a:t>
            </a:r>
          </a:p>
        </p:txBody>
      </p:sp>
      <p:sp>
        <p:nvSpPr>
          <p:cNvPr id="82" name="Text 7">
            <a:extLst>
              <a:ext uri="{FF2B5EF4-FFF2-40B4-BE49-F238E27FC236}">
                <a16:creationId xmlns:a16="http://schemas.microsoft.com/office/drawing/2014/main" id="{EF162BBE-89D8-B7BD-05CE-EB764A410158}"/>
              </a:ext>
            </a:extLst>
          </p:cNvPr>
          <p:cNvSpPr/>
          <p:nvPr/>
        </p:nvSpPr>
        <p:spPr>
          <a:xfrm>
            <a:off x="5695878" y="2154275"/>
            <a:ext cx="1517278" cy="1181667"/>
          </a:xfrm>
          <a:prstGeom prst="rect">
            <a:avLst/>
          </a:prstGeom>
          <a:solidFill>
            <a:schemeClr val="tx2">
              <a:lumMod val="20000"/>
              <a:lumOff val="80000"/>
            </a:schemeClr>
          </a:solidFill>
          <a:ln/>
        </p:spPr>
        <p:txBody>
          <a:bodyPr wrap="none" rtlCol="0" anchor="t"/>
          <a:lstStyle/>
          <a:p>
            <a:pPr algn="ctr"/>
            <a:r>
              <a:rPr lang="en-US" sz="1200" b="1"/>
              <a:t>Classifiers:</a:t>
            </a:r>
          </a:p>
          <a:p>
            <a:pPr algn="ctr"/>
            <a:endParaRPr lang="en-US" sz="600" b="1"/>
          </a:p>
          <a:p>
            <a:pPr algn="ctr"/>
            <a:r>
              <a:rPr lang="en-US" sz="1200" i="1" err="1"/>
              <a:t>MultinomialNB</a:t>
            </a:r>
            <a:endParaRPr lang="en-US" sz="1200" i="1"/>
          </a:p>
          <a:p>
            <a:pPr algn="ctr"/>
            <a:r>
              <a:rPr lang="en-US" sz="1200" i="1" err="1"/>
              <a:t>LogisticRegression</a:t>
            </a:r>
            <a:endParaRPr lang="en-US" sz="1200" i="1"/>
          </a:p>
          <a:p>
            <a:pPr algn="ctr"/>
            <a:r>
              <a:rPr lang="en-US" sz="1200" i="1"/>
              <a:t>SVC</a:t>
            </a:r>
          </a:p>
          <a:p>
            <a:pPr algn="ctr"/>
            <a:r>
              <a:rPr lang="en-US" sz="1200" i="1" err="1"/>
              <a:t>RandomForrest</a:t>
            </a:r>
            <a:endParaRPr lang="en-US" sz="1200" i="1"/>
          </a:p>
        </p:txBody>
      </p:sp>
      <p:sp>
        <p:nvSpPr>
          <p:cNvPr id="83" name="Text 7">
            <a:extLst>
              <a:ext uri="{FF2B5EF4-FFF2-40B4-BE49-F238E27FC236}">
                <a16:creationId xmlns:a16="http://schemas.microsoft.com/office/drawing/2014/main" id="{07CAD05B-63E0-B838-80BC-1E403369FEFC}"/>
              </a:ext>
            </a:extLst>
          </p:cNvPr>
          <p:cNvSpPr/>
          <p:nvPr/>
        </p:nvSpPr>
        <p:spPr>
          <a:xfrm>
            <a:off x="7461049" y="3174473"/>
            <a:ext cx="962749" cy="303716"/>
          </a:xfrm>
          <a:prstGeom prst="rect">
            <a:avLst/>
          </a:prstGeom>
          <a:solidFill>
            <a:schemeClr val="tx2">
              <a:lumMod val="20000"/>
              <a:lumOff val="80000"/>
            </a:schemeClr>
          </a:solidFill>
          <a:ln/>
        </p:spPr>
        <p:txBody>
          <a:bodyPr wrap="none" rtlCol="0" anchor="t"/>
          <a:lstStyle/>
          <a:p>
            <a:pPr algn="ctr"/>
            <a:r>
              <a:rPr lang="en-US" sz="1200" b="1"/>
              <a:t>Train Split</a:t>
            </a:r>
          </a:p>
        </p:txBody>
      </p:sp>
      <p:cxnSp>
        <p:nvCxnSpPr>
          <p:cNvPr id="85" name="Straight Arrow Connector 84">
            <a:extLst>
              <a:ext uri="{FF2B5EF4-FFF2-40B4-BE49-F238E27FC236}">
                <a16:creationId xmlns:a16="http://schemas.microsoft.com/office/drawing/2014/main" id="{3B99365C-42F7-33DB-9B35-5280907A4A28}"/>
              </a:ext>
            </a:extLst>
          </p:cNvPr>
          <p:cNvCxnSpPr>
            <a:cxnSpLocks/>
            <a:stCxn id="40" idx="2"/>
            <a:endCxn id="41" idx="0"/>
          </p:cNvCxnSpPr>
          <p:nvPr/>
        </p:nvCxnSpPr>
        <p:spPr>
          <a:xfrm flipH="1">
            <a:off x="7942424" y="2025599"/>
            <a:ext cx="2" cy="1804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3956231-4E12-18B2-4D1C-A76BB9590873}"/>
              </a:ext>
            </a:extLst>
          </p:cNvPr>
          <p:cNvCxnSpPr>
            <a:cxnSpLocks/>
            <a:stCxn id="41" idx="2"/>
            <a:endCxn id="81" idx="0"/>
          </p:cNvCxnSpPr>
          <p:nvPr/>
        </p:nvCxnSpPr>
        <p:spPr>
          <a:xfrm>
            <a:off x="7942424" y="2509796"/>
            <a:ext cx="0" cy="1804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EFB7C45-C4C5-AEB0-48F0-6B93F2BCEA01}"/>
              </a:ext>
            </a:extLst>
          </p:cNvPr>
          <p:cNvCxnSpPr>
            <a:cxnSpLocks/>
            <a:stCxn id="81" idx="2"/>
            <a:endCxn id="83" idx="0"/>
          </p:cNvCxnSpPr>
          <p:nvPr/>
        </p:nvCxnSpPr>
        <p:spPr>
          <a:xfrm>
            <a:off x="7942424" y="2993993"/>
            <a:ext cx="0" cy="1804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69F8B70-30AF-1FB9-2170-7FAA126FF3E0}"/>
              </a:ext>
            </a:extLst>
          </p:cNvPr>
          <p:cNvSpPr txBox="1"/>
          <p:nvPr/>
        </p:nvSpPr>
        <p:spPr>
          <a:xfrm>
            <a:off x="3788089" y="1976910"/>
            <a:ext cx="1110252" cy="577081"/>
          </a:xfrm>
          <a:prstGeom prst="rect">
            <a:avLst/>
          </a:prstGeom>
          <a:noFill/>
        </p:spPr>
        <p:txBody>
          <a:bodyPr wrap="square" rtlCol="0">
            <a:spAutoFit/>
          </a:bodyPr>
          <a:lstStyle/>
          <a:p>
            <a:pPr algn="ctr"/>
            <a:r>
              <a:rPr lang="en-US" sz="1050" i="1" dirty="0"/>
              <a:t>Issue Filter Engine from classifier</a:t>
            </a:r>
          </a:p>
        </p:txBody>
      </p:sp>
      <p:pic>
        <p:nvPicPr>
          <p:cNvPr id="120" name="Graphic 119" descr="Filter outline">
            <a:extLst>
              <a:ext uri="{FF2B5EF4-FFF2-40B4-BE49-F238E27FC236}">
                <a16:creationId xmlns:a16="http://schemas.microsoft.com/office/drawing/2014/main" id="{E7576940-B003-AE7B-5057-B98AE3D0F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0866" y="2041865"/>
            <a:ext cx="525743" cy="525743"/>
          </a:xfrm>
          <a:prstGeom prst="rect">
            <a:avLst/>
          </a:prstGeom>
        </p:spPr>
      </p:pic>
      <p:sp>
        <p:nvSpPr>
          <p:cNvPr id="136" name="Text 7">
            <a:extLst>
              <a:ext uri="{FF2B5EF4-FFF2-40B4-BE49-F238E27FC236}">
                <a16:creationId xmlns:a16="http://schemas.microsoft.com/office/drawing/2014/main" id="{74B44BA8-BC51-84F3-3C46-26F185724526}"/>
              </a:ext>
            </a:extLst>
          </p:cNvPr>
          <p:cNvSpPr/>
          <p:nvPr/>
        </p:nvSpPr>
        <p:spPr>
          <a:xfrm>
            <a:off x="3968966" y="2805514"/>
            <a:ext cx="1329729" cy="303716"/>
          </a:xfrm>
          <a:prstGeom prst="rect">
            <a:avLst/>
          </a:prstGeom>
          <a:solidFill>
            <a:schemeClr val="tx2">
              <a:lumMod val="20000"/>
              <a:lumOff val="80000"/>
            </a:schemeClr>
          </a:solidFill>
          <a:ln/>
        </p:spPr>
        <p:txBody>
          <a:bodyPr wrap="none" rtlCol="0" anchor="t"/>
          <a:lstStyle/>
          <a:p>
            <a:pPr algn="ctr"/>
            <a:r>
              <a:rPr lang="en-US" sz="1200" b="1" dirty="0"/>
              <a:t>Tokenization</a:t>
            </a:r>
          </a:p>
        </p:txBody>
      </p:sp>
      <p:sp>
        <p:nvSpPr>
          <p:cNvPr id="137" name="Text 7">
            <a:extLst>
              <a:ext uri="{FF2B5EF4-FFF2-40B4-BE49-F238E27FC236}">
                <a16:creationId xmlns:a16="http://schemas.microsoft.com/office/drawing/2014/main" id="{12CE2284-2237-B0DF-142D-12C34E0CD96B}"/>
              </a:ext>
            </a:extLst>
          </p:cNvPr>
          <p:cNvSpPr/>
          <p:nvPr/>
        </p:nvSpPr>
        <p:spPr>
          <a:xfrm>
            <a:off x="3968966" y="3249208"/>
            <a:ext cx="1329729" cy="303716"/>
          </a:xfrm>
          <a:prstGeom prst="rect">
            <a:avLst/>
          </a:prstGeom>
          <a:solidFill>
            <a:schemeClr val="tx2">
              <a:lumMod val="20000"/>
              <a:lumOff val="80000"/>
            </a:schemeClr>
          </a:solidFill>
          <a:ln/>
        </p:spPr>
        <p:txBody>
          <a:bodyPr wrap="none" rtlCol="0" anchor="t"/>
          <a:lstStyle/>
          <a:p>
            <a:pPr algn="ctr"/>
            <a:r>
              <a:rPr lang="en-US" sz="1200" b="1" dirty="0"/>
              <a:t>Stemming</a:t>
            </a:r>
          </a:p>
        </p:txBody>
      </p:sp>
      <p:sp>
        <p:nvSpPr>
          <p:cNvPr id="138" name="Text 7">
            <a:extLst>
              <a:ext uri="{FF2B5EF4-FFF2-40B4-BE49-F238E27FC236}">
                <a16:creationId xmlns:a16="http://schemas.microsoft.com/office/drawing/2014/main" id="{A527D5E7-80A2-FFB6-5852-704781CF465D}"/>
              </a:ext>
            </a:extLst>
          </p:cNvPr>
          <p:cNvSpPr/>
          <p:nvPr/>
        </p:nvSpPr>
        <p:spPr>
          <a:xfrm>
            <a:off x="3957628" y="3734297"/>
            <a:ext cx="1352404" cy="278905"/>
          </a:xfrm>
          <a:prstGeom prst="rect">
            <a:avLst/>
          </a:prstGeom>
          <a:solidFill>
            <a:schemeClr val="tx2">
              <a:lumMod val="20000"/>
              <a:lumOff val="80000"/>
            </a:schemeClr>
          </a:solidFill>
          <a:ln/>
        </p:spPr>
        <p:txBody>
          <a:bodyPr wrap="none" rtlCol="0" anchor="ctr"/>
          <a:lstStyle/>
          <a:p>
            <a:pPr algn="ctr"/>
            <a:r>
              <a:rPr lang="en-US" sz="1200" b="1"/>
              <a:t>Clustering</a:t>
            </a:r>
          </a:p>
        </p:txBody>
      </p:sp>
      <p:cxnSp>
        <p:nvCxnSpPr>
          <p:cNvPr id="139" name="Straight Arrow Connector 138">
            <a:extLst>
              <a:ext uri="{FF2B5EF4-FFF2-40B4-BE49-F238E27FC236}">
                <a16:creationId xmlns:a16="http://schemas.microsoft.com/office/drawing/2014/main" id="{72CD3E3A-A67B-8D9C-7E62-91FFB875D479}"/>
              </a:ext>
            </a:extLst>
          </p:cNvPr>
          <p:cNvCxnSpPr>
            <a:cxnSpLocks/>
            <a:stCxn id="136" idx="2"/>
            <a:endCxn id="137" idx="0"/>
          </p:cNvCxnSpPr>
          <p:nvPr/>
        </p:nvCxnSpPr>
        <p:spPr>
          <a:xfrm>
            <a:off x="4633831" y="3109230"/>
            <a:ext cx="0" cy="139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Text 7">
            <a:extLst>
              <a:ext uri="{FF2B5EF4-FFF2-40B4-BE49-F238E27FC236}">
                <a16:creationId xmlns:a16="http://schemas.microsoft.com/office/drawing/2014/main" id="{4D9E9DF6-E7B0-3183-E3F5-D69747CD20E3}"/>
              </a:ext>
            </a:extLst>
          </p:cNvPr>
          <p:cNvSpPr/>
          <p:nvPr/>
        </p:nvSpPr>
        <p:spPr>
          <a:xfrm>
            <a:off x="3957628" y="4163494"/>
            <a:ext cx="1352404" cy="278906"/>
          </a:xfrm>
          <a:prstGeom prst="rect">
            <a:avLst/>
          </a:prstGeom>
          <a:solidFill>
            <a:schemeClr val="tx2">
              <a:lumMod val="20000"/>
              <a:lumOff val="80000"/>
            </a:schemeClr>
          </a:solidFill>
          <a:ln/>
        </p:spPr>
        <p:txBody>
          <a:bodyPr wrap="none" rtlCol="0" anchor="ctr"/>
          <a:lstStyle/>
          <a:p>
            <a:pPr algn="ctr"/>
            <a:r>
              <a:rPr lang="en-US" sz="1200" b="1"/>
              <a:t>MDS</a:t>
            </a:r>
          </a:p>
        </p:txBody>
      </p:sp>
      <p:sp>
        <p:nvSpPr>
          <p:cNvPr id="154" name="Text 7">
            <a:extLst>
              <a:ext uri="{FF2B5EF4-FFF2-40B4-BE49-F238E27FC236}">
                <a16:creationId xmlns:a16="http://schemas.microsoft.com/office/drawing/2014/main" id="{C357FE91-8D4E-F5CF-51B2-4C7F09F4A1E9}"/>
              </a:ext>
            </a:extLst>
          </p:cNvPr>
          <p:cNvSpPr/>
          <p:nvPr/>
        </p:nvSpPr>
        <p:spPr>
          <a:xfrm>
            <a:off x="3957628" y="4629427"/>
            <a:ext cx="1352404" cy="278906"/>
          </a:xfrm>
          <a:prstGeom prst="rect">
            <a:avLst/>
          </a:prstGeom>
          <a:solidFill>
            <a:schemeClr val="tx2">
              <a:lumMod val="20000"/>
              <a:lumOff val="80000"/>
            </a:schemeClr>
          </a:solidFill>
          <a:ln/>
        </p:spPr>
        <p:txBody>
          <a:bodyPr wrap="none" rtlCol="0" anchor="ctr"/>
          <a:lstStyle/>
          <a:p>
            <a:pPr algn="ctr"/>
            <a:r>
              <a:rPr lang="en-US" sz="1200" b="1"/>
              <a:t>Sentiment Analysis</a:t>
            </a:r>
          </a:p>
        </p:txBody>
      </p:sp>
      <p:cxnSp>
        <p:nvCxnSpPr>
          <p:cNvPr id="160" name="Straight Arrow Connector 159">
            <a:extLst>
              <a:ext uri="{FF2B5EF4-FFF2-40B4-BE49-F238E27FC236}">
                <a16:creationId xmlns:a16="http://schemas.microsoft.com/office/drawing/2014/main" id="{F531476C-CB1E-1245-990C-AF8B3F11DA22}"/>
              </a:ext>
            </a:extLst>
          </p:cNvPr>
          <p:cNvCxnSpPr>
            <a:cxnSpLocks/>
            <a:stCxn id="138" idx="2"/>
            <a:endCxn id="147" idx="0"/>
          </p:cNvCxnSpPr>
          <p:nvPr/>
        </p:nvCxnSpPr>
        <p:spPr>
          <a:xfrm>
            <a:off x="4633830" y="4013202"/>
            <a:ext cx="0" cy="150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9CF33BC-F963-37C4-A11D-EE43805160B2}"/>
              </a:ext>
            </a:extLst>
          </p:cNvPr>
          <p:cNvCxnSpPr>
            <a:cxnSpLocks/>
            <a:stCxn id="147" idx="2"/>
            <a:endCxn id="154" idx="0"/>
          </p:cNvCxnSpPr>
          <p:nvPr/>
        </p:nvCxnSpPr>
        <p:spPr>
          <a:xfrm>
            <a:off x="4633830" y="4442400"/>
            <a:ext cx="0" cy="1870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18167BB3-6639-1D2A-ED42-9A0AE380AF7B}"/>
              </a:ext>
            </a:extLst>
          </p:cNvPr>
          <p:cNvCxnSpPr>
            <a:cxnSpLocks/>
            <a:stCxn id="154" idx="3"/>
          </p:cNvCxnSpPr>
          <p:nvPr/>
        </p:nvCxnSpPr>
        <p:spPr>
          <a:xfrm>
            <a:off x="5310032" y="4768880"/>
            <a:ext cx="2845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F8B8769A-D8A9-8700-DEB4-2FAE64D4C52B}"/>
              </a:ext>
            </a:extLst>
          </p:cNvPr>
          <p:cNvSpPr/>
          <p:nvPr/>
        </p:nvSpPr>
        <p:spPr>
          <a:xfrm>
            <a:off x="5612246" y="3691355"/>
            <a:ext cx="3026376" cy="130579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i="1"/>
              <a:t>Insight &amp; Business Recommendations</a:t>
            </a:r>
          </a:p>
        </p:txBody>
      </p:sp>
      <p:cxnSp>
        <p:nvCxnSpPr>
          <p:cNvPr id="177" name="Straight Arrow Connector 176">
            <a:extLst>
              <a:ext uri="{FF2B5EF4-FFF2-40B4-BE49-F238E27FC236}">
                <a16:creationId xmlns:a16="http://schemas.microsoft.com/office/drawing/2014/main" id="{56FB5CE9-5A5B-7BD0-566A-85B4C50D4DC5}"/>
              </a:ext>
            </a:extLst>
          </p:cNvPr>
          <p:cNvCxnSpPr>
            <a:cxnSpLocks/>
            <a:endCxn id="136" idx="0"/>
          </p:cNvCxnSpPr>
          <p:nvPr/>
        </p:nvCxnSpPr>
        <p:spPr>
          <a:xfrm>
            <a:off x="4633831" y="2581591"/>
            <a:ext cx="0" cy="223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 7">
            <a:extLst>
              <a:ext uri="{FF2B5EF4-FFF2-40B4-BE49-F238E27FC236}">
                <a16:creationId xmlns:a16="http://schemas.microsoft.com/office/drawing/2014/main" id="{EE5752D5-DEA8-A59F-893D-D219DAFA3BA1}"/>
              </a:ext>
            </a:extLst>
          </p:cNvPr>
          <p:cNvSpPr/>
          <p:nvPr/>
        </p:nvSpPr>
        <p:spPr>
          <a:xfrm>
            <a:off x="257300" y="1847188"/>
            <a:ext cx="1288939" cy="584776"/>
          </a:xfrm>
          <a:prstGeom prst="rect">
            <a:avLst/>
          </a:prstGeom>
          <a:solidFill>
            <a:schemeClr val="tx2">
              <a:lumMod val="20000"/>
              <a:lumOff val="80000"/>
            </a:schemeClr>
          </a:solidFill>
          <a:ln/>
        </p:spPr>
        <p:txBody>
          <a:bodyPr wrap="none" rtlCol="0" anchor="t"/>
          <a:lstStyle/>
          <a:p>
            <a:pPr algn="ctr"/>
            <a:r>
              <a:rPr lang="en-US" sz="1600" b="1" dirty="0">
                <a:latin typeface="Roboto Slab" pitchFamily="34" charset="0"/>
                <a:ea typeface="Roboto Slab" pitchFamily="34" charset="-122"/>
                <a:cs typeface="Roboto Slab" pitchFamily="34" charset="-120"/>
              </a:rPr>
              <a:t>Subreddit </a:t>
            </a:r>
          </a:p>
          <a:p>
            <a:pPr algn="ctr"/>
            <a:r>
              <a:rPr lang="en-US" sz="1600" b="1" dirty="0">
                <a:latin typeface="Roboto Slab" pitchFamily="34" charset="0"/>
                <a:ea typeface="Roboto Slab" pitchFamily="34" charset="-122"/>
                <a:cs typeface="Roboto Slab" pitchFamily="34" charset="-120"/>
              </a:rPr>
              <a:t>Data Dump</a:t>
            </a:r>
            <a:endParaRPr lang="en-US" sz="1600" b="1" dirty="0"/>
          </a:p>
        </p:txBody>
      </p:sp>
      <p:sp>
        <p:nvSpPr>
          <p:cNvPr id="6" name="Text 7">
            <a:extLst>
              <a:ext uri="{FF2B5EF4-FFF2-40B4-BE49-F238E27FC236}">
                <a16:creationId xmlns:a16="http://schemas.microsoft.com/office/drawing/2014/main" id="{D881ECCD-FC82-43B3-B2B3-D7567B9547E2}"/>
              </a:ext>
            </a:extLst>
          </p:cNvPr>
          <p:cNvSpPr/>
          <p:nvPr/>
        </p:nvSpPr>
        <p:spPr>
          <a:xfrm>
            <a:off x="257300" y="3515500"/>
            <a:ext cx="1288939" cy="584776"/>
          </a:xfrm>
          <a:prstGeom prst="rect">
            <a:avLst/>
          </a:prstGeom>
          <a:solidFill>
            <a:schemeClr val="tx2">
              <a:lumMod val="20000"/>
              <a:lumOff val="80000"/>
            </a:schemeClr>
          </a:solidFill>
          <a:ln/>
        </p:spPr>
        <p:txBody>
          <a:bodyPr wrap="none" rtlCol="0" anchor="ctr"/>
          <a:lstStyle/>
          <a:p>
            <a:pPr algn="ctr"/>
            <a:r>
              <a:rPr lang="en-US" sz="1600" b="1" err="1">
                <a:latin typeface="Roboto Slab" pitchFamily="34" charset="0"/>
                <a:ea typeface="Roboto Slab" pitchFamily="34" charset="-122"/>
                <a:cs typeface="Roboto Slab" pitchFamily="34" charset="-120"/>
              </a:rPr>
              <a:t>RateMyProf</a:t>
            </a:r>
            <a:endParaRPr lang="en-US" sz="1600" b="1">
              <a:latin typeface="Roboto Slab" pitchFamily="34" charset="0"/>
              <a:ea typeface="Roboto Slab" pitchFamily="34" charset="-122"/>
              <a:cs typeface="Roboto Slab" pitchFamily="34" charset="-120"/>
            </a:endParaRPr>
          </a:p>
        </p:txBody>
      </p:sp>
      <p:sp>
        <p:nvSpPr>
          <p:cNvPr id="8" name="TextBox 7">
            <a:extLst>
              <a:ext uri="{FF2B5EF4-FFF2-40B4-BE49-F238E27FC236}">
                <a16:creationId xmlns:a16="http://schemas.microsoft.com/office/drawing/2014/main" id="{A3AD9B0D-D769-15A1-C5B9-0E88880879F4}"/>
              </a:ext>
            </a:extLst>
          </p:cNvPr>
          <p:cNvSpPr txBox="1"/>
          <p:nvPr/>
        </p:nvSpPr>
        <p:spPr>
          <a:xfrm>
            <a:off x="343181" y="2431964"/>
            <a:ext cx="1091505" cy="253916"/>
          </a:xfrm>
          <a:prstGeom prst="rect">
            <a:avLst/>
          </a:prstGeom>
          <a:noFill/>
        </p:spPr>
        <p:txBody>
          <a:bodyPr wrap="square" rtlCol="0">
            <a:spAutoFit/>
          </a:bodyPr>
          <a:lstStyle/>
          <a:p>
            <a:r>
              <a:rPr lang="en-US" sz="1050" u="sng" dirty="0" err="1">
                <a:solidFill>
                  <a:srgbClr val="0070C0"/>
                </a:solidFill>
              </a:rPr>
              <a:t>www.the-eye.eu</a:t>
            </a:r>
            <a:endParaRPr lang="en-US" sz="1050" u="sng" dirty="0">
              <a:solidFill>
                <a:srgbClr val="0070C0"/>
              </a:solidFill>
            </a:endParaRPr>
          </a:p>
        </p:txBody>
      </p:sp>
      <p:sp>
        <p:nvSpPr>
          <p:cNvPr id="9" name="TextBox 8">
            <a:extLst>
              <a:ext uri="{FF2B5EF4-FFF2-40B4-BE49-F238E27FC236}">
                <a16:creationId xmlns:a16="http://schemas.microsoft.com/office/drawing/2014/main" id="{A64850B9-9135-746F-9CA1-2D9D11C4B5EE}"/>
              </a:ext>
            </a:extLst>
          </p:cNvPr>
          <p:cNvSpPr txBox="1"/>
          <p:nvPr/>
        </p:nvSpPr>
        <p:spPr>
          <a:xfrm>
            <a:off x="257300" y="4100276"/>
            <a:ext cx="1446592" cy="253916"/>
          </a:xfrm>
          <a:prstGeom prst="rect">
            <a:avLst/>
          </a:prstGeom>
          <a:noFill/>
        </p:spPr>
        <p:txBody>
          <a:bodyPr wrap="square" rtlCol="0">
            <a:spAutoFit/>
          </a:bodyPr>
          <a:lstStyle/>
          <a:p>
            <a:r>
              <a:rPr lang="en-US" sz="1050" u="sng" err="1">
                <a:solidFill>
                  <a:srgbClr val="0070C0"/>
                </a:solidFill>
              </a:rPr>
              <a:t>www.ratemyprof.com</a:t>
            </a:r>
            <a:endParaRPr lang="en-US" sz="1050" u="sng">
              <a:solidFill>
                <a:srgbClr val="0070C0"/>
              </a:solidFill>
            </a:endParaRPr>
          </a:p>
        </p:txBody>
      </p:sp>
      <p:sp>
        <p:nvSpPr>
          <p:cNvPr id="11" name="Can 10">
            <a:extLst>
              <a:ext uri="{FF2B5EF4-FFF2-40B4-BE49-F238E27FC236}">
                <a16:creationId xmlns:a16="http://schemas.microsoft.com/office/drawing/2014/main" id="{38D34FEC-860C-FA18-8B98-589DE3E76306}"/>
              </a:ext>
            </a:extLst>
          </p:cNvPr>
          <p:cNvSpPr/>
          <p:nvPr/>
        </p:nvSpPr>
        <p:spPr>
          <a:xfrm>
            <a:off x="1856802" y="2061364"/>
            <a:ext cx="479631" cy="525743"/>
          </a:xfrm>
          <a:prstGeom prst="can">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C8B355E-8BBC-5B6E-C3BD-576F49FECCA2}"/>
              </a:ext>
            </a:extLst>
          </p:cNvPr>
          <p:cNvSpPr txBox="1"/>
          <p:nvPr/>
        </p:nvSpPr>
        <p:spPr>
          <a:xfrm>
            <a:off x="1824918" y="2622233"/>
            <a:ext cx="661980" cy="261610"/>
          </a:xfrm>
          <a:prstGeom prst="rect">
            <a:avLst/>
          </a:prstGeom>
          <a:noFill/>
        </p:spPr>
        <p:txBody>
          <a:bodyPr wrap="square" rtlCol="0">
            <a:spAutoFit/>
          </a:bodyPr>
          <a:lstStyle/>
          <a:p>
            <a:r>
              <a:rPr lang="en-US" sz="1050" dirty="0"/>
              <a:t>r/McGill</a:t>
            </a:r>
          </a:p>
        </p:txBody>
      </p:sp>
      <p:sp>
        <p:nvSpPr>
          <p:cNvPr id="15" name="Can 14">
            <a:extLst>
              <a:ext uri="{FF2B5EF4-FFF2-40B4-BE49-F238E27FC236}">
                <a16:creationId xmlns:a16="http://schemas.microsoft.com/office/drawing/2014/main" id="{EC0778CD-666E-6EED-79D2-AC32BA925F18}"/>
              </a:ext>
            </a:extLst>
          </p:cNvPr>
          <p:cNvSpPr/>
          <p:nvPr/>
        </p:nvSpPr>
        <p:spPr>
          <a:xfrm>
            <a:off x="1856802" y="919762"/>
            <a:ext cx="479631" cy="525743"/>
          </a:xfrm>
          <a:prstGeom prst="can">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528FBCB-2D7B-F1D8-4ED8-1850017E548B}"/>
              </a:ext>
            </a:extLst>
          </p:cNvPr>
          <p:cNvSpPr txBox="1"/>
          <p:nvPr/>
        </p:nvSpPr>
        <p:spPr>
          <a:xfrm>
            <a:off x="1688294" y="1516657"/>
            <a:ext cx="1110252" cy="253916"/>
          </a:xfrm>
          <a:prstGeom prst="rect">
            <a:avLst/>
          </a:prstGeom>
          <a:noFill/>
        </p:spPr>
        <p:txBody>
          <a:bodyPr wrap="square" rtlCol="0">
            <a:spAutoFit/>
          </a:bodyPr>
          <a:lstStyle/>
          <a:p>
            <a:r>
              <a:rPr lang="en-US" sz="1050" dirty="0"/>
              <a:t>r/</a:t>
            </a:r>
            <a:r>
              <a:rPr lang="en-US" sz="1050" dirty="0" err="1"/>
              <a:t>CollegeRant</a:t>
            </a:r>
            <a:endParaRPr lang="en-US" sz="1050" dirty="0"/>
          </a:p>
        </p:txBody>
      </p:sp>
      <p:cxnSp>
        <p:nvCxnSpPr>
          <p:cNvPr id="19" name="Elbow Connector 18">
            <a:extLst>
              <a:ext uri="{FF2B5EF4-FFF2-40B4-BE49-F238E27FC236}">
                <a16:creationId xmlns:a16="http://schemas.microsoft.com/office/drawing/2014/main" id="{ACF0F879-C40F-C9D1-105D-AB9FC14DBBDF}"/>
              </a:ext>
            </a:extLst>
          </p:cNvPr>
          <p:cNvCxnSpPr>
            <a:cxnSpLocks/>
            <a:stCxn id="3" idx="3"/>
            <a:endCxn id="11" idx="2"/>
          </p:cNvCxnSpPr>
          <p:nvPr/>
        </p:nvCxnSpPr>
        <p:spPr>
          <a:xfrm>
            <a:off x="1546239" y="2139576"/>
            <a:ext cx="310563" cy="18466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505889F2-E2CB-85B8-5C4F-DB6B64A9D414}"/>
              </a:ext>
            </a:extLst>
          </p:cNvPr>
          <p:cNvCxnSpPr>
            <a:cxnSpLocks/>
            <a:stCxn id="3" idx="3"/>
            <a:endCxn id="15" idx="2"/>
          </p:cNvCxnSpPr>
          <p:nvPr/>
        </p:nvCxnSpPr>
        <p:spPr>
          <a:xfrm flipV="1">
            <a:off x="1546239" y="1182634"/>
            <a:ext cx="310563" cy="95694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E52804E-8A1D-B159-078F-6D764D533105}"/>
              </a:ext>
            </a:extLst>
          </p:cNvPr>
          <p:cNvCxnSpPr>
            <a:cxnSpLocks/>
            <a:stCxn id="11" idx="4"/>
            <a:endCxn id="28" idx="2"/>
          </p:cNvCxnSpPr>
          <p:nvPr/>
        </p:nvCxnSpPr>
        <p:spPr>
          <a:xfrm flipV="1">
            <a:off x="2336433" y="2324235"/>
            <a:ext cx="2259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67E8E40C-21B7-2375-7F35-923D693711C5}"/>
              </a:ext>
            </a:extLst>
          </p:cNvPr>
          <p:cNvPicPr>
            <a:picLocks noChangeAspect="1"/>
          </p:cNvPicPr>
          <p:nvPr/>
        </p:nvPicPr>
        <p:blipFill>
          <a:blip r:embed="rId5"/>
          <a:stretch>
            <a:fillRect/>
          </a:stretch>
        </p:blipFill>
        <p:spPr>
          <a:xfrm flipH="1">
            <a:off x="1774366" y="3342377"/>
            <a:ext cx="703220" cy="703220"/>
          </a:xfrm>
          <a:prstGeom prst="rect">
            <a:avLst/>
          </a:prstGeom>
        </p:spPr>
      </p:pic>
      <p:sp>
        <p:nvSpPr>
          <p:cNvPr id="26" name="TextBox 25">
            <a:extLst>
              <a:ext uri="{FF2B5EF4-FFF2-40B4-BE49-F238E27FC236}">
                <a16:creationId xmlns:a16="http://schemas.microsoft.com/office/drawing/2014/main" id="{E8BCA81B-CD0C-4DA9-A780-8BD20CB8FEF3}"/>
              </a:ext>
            </a:extLst>
          </p:cNvPr>
          <p:cNvSpPr txBox="1"/>
          <p:nvPr/>
        </p:nvSpPr>
        <p:spPr>
          <a:xfrm>
            <a:off x="1675242" y="4025850"/>
            <a:ext cx="1110252" cy="253916"/>
          </a:xfrm>
          <a:prstGeom prst="rect">
            <a:avLst/>
          </a:prstGeom>
          <a:noFill/>
        </p:spPr>
        <p:txBody>
          <a:bodyPr wrap="square" rtlCol="0">
            <a:spAutoFit/>
          </a:bodyPr>
          <a:lstStyle/>
          <a:p>
            <a:r>
              <a:rPr lang="en-US" sz="1050"/>
              <a:t>Web Scraping</a:t>
            </a:r>
          </a:p>
        </p:txBody>
      </p:sp>
      <p:cxnSp>
        <p:nvCxnSpPr>
          <p:cNvPr id="27" name="Straight Connector 26">
            <a:extLst>
              <a:ext uri="{FF2B5EF4-FFF2-40B4-BE49-F238E27FC236}">
                <a16:creationId xmlns:a16="http://schemas.microsoft.com/office/drawing/2014/main" id="{3BCDDFE3-1947-CB33-06A4-38E88B39EEDE}"/>
              </a:ext>
            </a:extLst>
          </p:cNvPr>
          <p:cNvCxnSpPr>
            <a:cxnSpLocks/>
          </p:cNvCxnSpPr>
          <p:nvPr/>
        </p:nvCxnSpPr>
        <p:spPr>
          <a:xfrm>
            <a:off x="1466029" y="3807888"/>
            <a:ext cx="2942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5648F9-BFD7-1448-3F0F-664ED78B63FA}"/>
              </a:ext>
            </a:extLst>
          </p:cNvPr>
          <p:cNvSpPr/>
          <p:nvPr/>
        </p:nvSpPr>
        <p:spPr>
          <a:xfrm>
            <a:off x="2562388" y="2171552"/>
            <a:ext cx="329635" cy="30536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F3001D7D-B7F0-11C3-5B26-1EAA622F4976}"/>
              </a:ext>
            </a:extLst>
          </p:cNvPr>
          <p:cNvCxnSpPr>
            <a:cxnSpLocks/>
            <a:stCxn id="25" idx="1"/>
            <a:endCxn id="28" idx="4"/>
          </p:cNvCxnSpPr>
          <p:nvPr/>
        </p:nvCxnSpPr>
        <p:spPr>
          <a:xfrm flipV="1">
            <a:off x="2477586" y="2476917"/>
            <a:ext cx="249620" cy="121707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A001114-0DC0-8AB7-42ED-28318BE2A45E}"/>
              </a:ext>
            </a:extLst>
          </p:cNvPr>
          <p:cNvCxnSpPr>
            <a:cxnSpLocks/>
            <a:stCxn id="28" idx="6"/>
          </p:cNvCxnSpPr>
          <p:nvPr/>
        </p:nvCxnSpPr>
        <p:spPr>
          <a:xfrm>
            <a:off x="2892023" y="2324235"/>
            <a:ext cx="177288" cy="75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1DE12E8-6A1C-9E5E-7BD3-FD4E20168CF6}"/>
              </a:ext>
            </a:extLst>
          </p:cNvPr>
          <p:cNvCxnSpPr>
            <a:cxnSpLocks/>
            <a:stCxn id="39" idx="3"/>
            <a:endCxn id="40" idx="0"/>
          </p:cNvCxnSpPr>
          <p:nvPr/>
        </p:nvCxnSpPr>
        <p:spPr>
          <a:xfrm>
            <a:off x="7652256" y="1168691"/>
            <a:ext cx="290170" cy="5531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824EB541-0895-549B-39C9-940273044C94}"/>
              </a:ext>
            </a:extLst>
          </p:cNvPr>
          <p:cNvCxnSpPr>
            <a:cxnSpLocks/>
          </p:cNvCxnSpPr>
          <p:nvPr/>
        </p:nvCxnSpPr>
        <p:spPr>
          <a:xfrm>
            <a:off x="4622761" y="3552924"/>
            <a:ext cx="22139" cy="1813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06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170DE56-7684-7E73-1C74-DFC3343CFAB2}"/>
              </a:ext>
            </a:extLst>
          </p:cNvPr>
          <p:cNvSpPr/>
          <p:nvPr/>
        </p:nvSpPr>
        <p:spPr>
          <a:xfrm>
            <a:off x="244366" y="859219"/>
            <a:ext cx="4274890" cy="2042364"/>
          </a:xfrm>
          <a:prstGeom prst="roundRect">
            <a:avLst>
              <a:gd name="adj" fmla="val 5891"/>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663DC1E7-AB85-2EF2-491F-D206A03DCC47}"/>
              </a:ext>
            </a:extLst>
          </p:cNvPr>
          <p:cNvSpPr/>
          <p:nvPr/>
        </p:nvSpPr>
        <p:spPr>
          <a:xfrm>
            <a:off x="4620118" y="859219"/>
            <a:ext cx="4274890" cy="2042364"/>
          </a:xfrm>
          <a:prstGeom prst="roundRect">
            <a:avLst>
              <a:gd name="adj" fmla="val 5891"/>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89847F1B-2718-B336-3727-3C35FA82017F}"/>
              </a:ext>
            </a:extLst>
          </p:cNvPr>
          <p:cNvSpPr/>
          <p:nvPr/>
        </p:nvSpPr>
        <p:spPr>
          <a:xfrm>
            <a:off x="4620117" y="2986836"/>
            <a:ext cx="4274890" cy="2042364"/>
          </a:xfrm>
          <a:prstGeom prst="roundRect">
            <a:avLst>
              <a:gd name="adj" fmla="val 5891"/>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2DF0AFAD-629B-F1F0-6E3E-9F0F1A3F801A}"/>
              </a:ext>
            </a:extLst>
          </p:cNvPr>
          <p:cNvSpPr/>
          <p:nvPr/>
        </p:nvSpPr>
        <p:spPr>
          <a:xfrm>
            <a:off x="244366" y="2986836"/>
            <a:ext cx="4274890" cy="2042364"/>
          </a:xfrm>
          <a:prstGeom prst="roundRect">
            <a:avLst>
              <a:gd name="adj" fmla="val 5891"/>
            </a:avLst>
          </a:prstGeom>
          <a:solidFill>
            <a:schemeClr val="bg1">
              <a:lumMod val="9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3"/>
          <p:cNvSpPr/>
          <p:nvPr/>
        </p:nvSpPr>
        <p:spPr>
          <a:xfrm>
            <a:off x="1942563" y="1121901"/>
            <a:ext cx="443869" cy="584776"/>
          </a:xfrm>
          <a:prstGeom prst="rect">
            <a:avLst/>
          </a:prstGeom>
          <a:noFill/>
          <a:ln/>
        </p:spPr>
        <p:txBody>
          <a:bodyPr wrap="none" rtlCol="0" anchor="t"/>
          <a:lstStyle/>
          <a:p>
            <a:pPr algn="ctr">
              <a:lnSpc>
                <a:spcPts val="4648"/>
              </a:lnSpc>
            </a:pPr>
            <a:r>
              <a:rPr lang="en-US" sz="2800">
                <a:solidFill>
                  <a:schemeClr val="tx2">
                    <a:lumMod val="60000"/>
                    <a:lumOff val="40000"/>
                  </a:schemeClr>
                </a:solidFill>
                <a:latin typeface="Roboto Slab" pitchFamily="34" charset="0"/>
                <a:ea typeface="Roboto Slab" pitchFamily="34" charset="-122"/>
                <a:cs typeface="Roboto Slab" pitchFamily="34" charset="-120"/>
              </a:rPr>
              <a:t>1</a:t>
            </a:r>
            <a:endParaRPr lang="en-US" sz="2800">
              <a:solidFill>
                <a:schemeClr val="tx2">
                  <a:lumMod val="60000"/>
                  <a:lumOff val="40000"/>
                </a:schemeClr>
              </a:solidFill>
            </a:endParaRPr>
          </a:p>
        </p:txBody>
      </p:sp>
      <p:sp>
        <p:nvSpPr>
          <p:cNvPr id="6" name="Text 4"/>
          <p:cNvSpPr/>
          <p:nvPr/>
        </p:nvSpPr>
        <p:spPr>
          <a:xfrm>
            <a:off x="1700240" y="1952714"/>
            <a:ext cx="928514" cy="222127"/>
          </a:xfrm>
          <a:prstGeom prst="rect">
            <a:avLst/>
          </a:prstGeom>
          <a:noFill/>
          <a:ln/>
        </p:spPr>
        <p:txBody>
          <a:bodyPr wrap="none" rtlCol="0" anchor="t"/>
          <a:lstStyle/>
          <a:p>
            <a:pPr algn="ctr">
              <a:lnSpc>
                <a:spcPts val="1749"/>
              </a:lnSpc>
            </a:pPr>
            <a:r>
              <a:rPr lang="en-US" sz="3200" b="1">
                <a:solidFill>
                  <a:schemeClr val="tx2">
                    <a:lumMod val="75000"/>
                  </a:schemeClr>
                </a:solidFill>
                <a:latin typeface="Roboto" pitchFamily="34" charset="0"/>
                <a:ea typeface="Roboto" pitchFamily="34" charset="-122"/>
                <a:cs typeface="Roboto" pitchFamily="34" charset="-120"/>
              </a:rPr>
              <a:t>LDA</a:t>
            </a:r>
            <a:endParaRPr lang="en-US" sz="3200" b="1">
              <a:solidFill>
                <a:schemeClr val="tx2">
                  <a:lumMod val="75000"/>
                </a:schemeClr>
              </a:solidFill>
            </a:endParaRPr>
          </a:p>
        </p:txBody>
      </p:sp>
      <p:sp>
        <p:nvSpPr>
          <p:cNvPr id="7" name="Text 5"/>
          <p:cNvSpPr/>
          <p:nvPr/>
        </p:nvSpPr>
        <p:spPr>
          <a:xfrm>
            <a:off x="6535622" y="1121901"/>
            <a:ext cx="443880" cy="584776"/>
          </a:xfrm>
          <a:prstGeom prst="rect">
            <a:avLst/>
          </a:prstGeom>
          <a:noFill/>
          <a:ln/>
        </p:spPr>
        <p:txBody>
          <a:bodyPr wrap="none" rtlCol="0" anchor="t"/>
          <a:lstStyle/>
          <a:p>
            <a:pPr algn="ctr">
              <a:lnSpc>
                <a:spcPts val="4648"/>
              </a:lnSpc>
            </a:pPr>
            <a:r>
              <a:rPr lang="en-US" sz="2800">
                <a:solidFill>
                  <a:schemeClr val="tx2">
                    <a:lumMod val="60000"/>
                    <a:lumOff val="40000"/>
                  </a:schemeClr>
                </a:solidFill>
                <a:latin typeface="Roboto Slab" pitchFamily="34" charset="0"/>
                <a:ea typeface="Roboto Slab" pitchFamily="34" charset="-122"/>
                <a:cs typeface="Roboto Slab" pitchFamily="34" charset="-120"/>
              </a:rPr>
              <a:t>2</a:t>
            </a:r>
            <a:endParaRPr lang="en-US" sz="2800">
              <a:solidFill>
                <a:schemeClr val="tx2">
                  <a:lumMod val="60000"/>
                  <a:lumOff val="40000"/>
                </a:schemeClr>
              </a:solidFill>
            </a:endParaRPr>
          </a:p>
        </p:txBody>
      </p:sp>
      <p:sp>
        <p:nvSpPr>
          <p:cNvPr id="8" name="Text 6"/>
          <p:cNvSpPr/>
          <p:nvPr/>
        </p:nvSpPr>
        <p:spPr>
          <a:xfrm>
            <a:off x="6293294" y="1952714"/>
            <a:ext cx="928536" cy="222127"/>
          </a:xfrm>
          <a:prstGeom prst="rect">
            <a:avLst/>
          </a:prstGeom>
          <a:noFill/>
          <a:ln/>
        </p:spPr>
        <p:txBody>
          <a:bodyPr wrap="none" rtlCol="0" anchor="t"/>
          <a:lstStyle/>
          <a:p>
            <a:pPr algn="ctr">
              <a:lnSpc>
                <a:spcPts val="1749"/>
              </a:lnSpc>
            </a:pPr>
            <a:r>
              <a:rPr lang="en-US" sz="3200" b="1">
                <a:solidFill>
                  <a:schemeClr val="tx2">
                    <a:lumMod val="75000"/>
                  </a:schemeClr>
                </a:solidFill>
                <a:latin typeface="Roboto" pitchFamily="34" charset="0"/>
                <a:ea typeface="Roboto" pitchFamily="34" charset="-122"/>
                <a:cs typeface="Roboto" pitchFamily="34" charset="-120"/>
              </a:rPr>
              <a:t>Classification</a:t>
            </a:r>
            <a:endParaRPr lang="en-US" sz="3200" b="1">
              <a:solidFill>
                <a:schemeClr val="tx2">
                  <a:lumMod val="75000"/>
                </a:schemeClr>
              </a:solidFill>
            </a:endParaRPr>
          </a:p>
        </p:txBody>
      </p:sp>
      <p:sp>
        <p:nvSpPr>
          <p:cNvPr id="9" name="Text 7"/>
          <p:cNvSpPr/>
          <p:nvPr/>
        </p:nvSpPr>
        <p:spPr>
          <a:xfrm>
            <a:off x="1992502" y="3135844"/>
            <a:ext cx="443869" cy="584776"/>
          </a:xfrm>
          <a:prstGeom prst="rect">
            <a:avLst/>
          </a:prstGeom>
          <a:noFill/>
          <a:ln/>
        </p:spPr>
        <p:txBody>
          <a:bodyPr wrap="none" rtlCol="0" anchor="t"/>
          <a:lstStyle/>
          <a:p>
            <a:pPr algn="ctr">
              <a:lnSpc>
                <a:spcPts val="4648"/>
              </a:lnSpc>
            </a:pPr>
            <a:r>
              <a:rPr lang="en-US" sz="2800">
                <a:solidFill>
                  <a:schemeClr val="tx2">
                    <a:lumMod val="60000"/>
                    <a:lumOff val="40000"/>
                  </a:schemeClr>
                </a:solidFill>
                <a:latin typeface="Roboto Slab" pitchFamily="34" charset="0"/>
                <a:ea typeface="Roboto Slab" pitchFamily="34" charset="-122"/>
                <a:cs typeface="Roboto Slab" pitchFamily="34" charset="-120"/>
              </a:rPr>
              <a:t>3</a:t>
            </a:r>
            <a:endParaRPr lang="en-US" sz="2800">
              <a:solidFill>
                <a:schemeClr val="tx2">
                  <a:lumMod val="60000"/>
                  <a:lumOff val="40000"/>
                </a:schemeClr>
              </a:solidFill>
            </a:endParaRPr>
          </a:p>
        </p:txBody>
      </p:sp>
      <p:sp>
        <p:nvSpPr>
          <p:cNvPr id="10" name="Text 8"/>
          <p:cNvSpPr/>
          <p:nvPr/>
        </p:nvSpPr>
        <p:spPr>
          <a:xfrm>
            <a:off x="1895796" y="3733157"/>
            <a:ext cx="928514" cy="222127"/>
          </a:xfrm>
          <a:prstGeom prst="rect">
            <a:avLst/>
          </a:prstGeom>
          <a:noFill/>
          <a:ln/>
        </p:spPr>
        <p:txBody>
          <a:bodyPr wrap="none" rtlCol="0" anchor="t"/>
          <a:lstStyle/>
          <a:p>
            <a:pPr algn="ctr"/>
            <a:r>
              <a:rPr lang="en-US" sz="3200" b="1">
                <a:solidFill>
                  <a:schemeClr val="tx2">
                    <a:lumMod val="75000"/>
                  </a:schemeClr>
                </a:solidFill>
                <a:latin typeface="Roboto" pitchFamily="34" charset="0"/>
                <a:ea typeface="Roboto" pitchFamily="34" charset="-122"/>
                <a:cs typeface="Roboto" pitchFamily="34" charset="-120"/>
              </a:rPr>
              <a:t>Clustering &amp; MDS</a:t>
            </a:r>
            <a:endParaRPr lang="en-US" sz="3200" b="1">
              <a:solidFill>
                <a:schemeClr val="tx2">
                  <a:lumMod val="75000"/>
                </a:schemeClr>
              </a:solidFill>
            </a:endParaRPr>
          </a:p>
        </p:txBody>
      </p:sp>
      <p:sp>
        <p:nvSpPr>
          <p:cNvPr id="11" name="Text 9"/>
          <p:cNvSpPr/>
          <p:nvPr/>
        </p:nvSpPr>
        <p:spPr>
          <a:xfrm>
            <a:off x="6535622" y="3124429"/>
            <a:ext cx="443880" cy="584776"/>
          </a:xfrm>
          <a:prstGeom prst="rect">
            <a:avLst/>
          </a:prstGeom>
          <a:noFill/>
          <a:ln/>
        </p:spPr>
        <p:txBody>
          <a:bodyPr wrap="none" rtlCol="0" anchor="t"/>
          <a:lstStyle/>
          <a:p>
            <a:pPr algn="ctr">
              <a:lnSpc>
                <a:spcPts val="4648"/>
              </a:lnSpc>
            </a:pPr>
            <a:r>
              <a:rPr lang="en-US" sz="2800">
                <a:solidFill>
                  <a:schemeClr val="tx2">
                    <a:lumMod val="60000"/>
                    <a:lumOff val="40000"/>
                  </a:schemeClr>
                </a:solidFill>
                <a:latin typeface="Roboto Slab" pitchFamily="34" charset="0"/>
                <a:ea typeface="Roboto Slab" pitchFamily="34" charset="-122"/>
                <a:cs typeface="Roboto Slab" pitchFamily="34" charset="-120"/>
              </a:rPr>
              <a:t>4</a:t>
            </a:r>
            <a:endParaRPr lang="en-US" sz="2800">
              <a:solidFill>
                <a:schemeClr val="tx2">
                  <a:lumMod val="60000"/>
                  <a:lumOff val="40000"/>
                </a:schemeClr>
              </a:solidFill>
            </a:endParaRPr>
          </a:p>
        </p:txBody>
      </p:sp>
      <p:sp>
        <p:nvSpPr>
          <p:cNvPr id="12" name="Text 10"/>
          <p:cNvSpPr/>
          <p:nvPr/>
        </p:nvSpPr>
        <p:spPr>
          <a:xfrm>
            <a:off x="6283423" y="3936424"/>
            <a:ext cx="928536" cy="222127"/>
          </a:xfrm>
          <a:prstGeom prst="rect">
            <a:avLst/>
          </a:prstGeom>
          <a:noFill/>
          <a:ln/>
        </p:spPr>
        <p:txBody>
          <a:bodyPr wrap="none" rtlCol="0" anchor="t"/>
          <a:lstStyle/>
          <a:p>
            <a:pPr algn="ctr">
              <a:lnSpc>
                <a:spcPts val="1749"/>
              </a:lnSpc>
            </a:pPr>
            <a:r>
              <a:rPr lang="en-US" sz="3200" b="1">
                <a:solidFill>
                  <a:schemeClr val="tx2">
                    <a:lumMod val="75000"/>
                  </a:schemeClr>
                </a:solidFill>
                <a:latin typeface="Roboto" pitchFamily="34" charset="0"/>
                <a:ea typeface="Roboto" pitchFamily="34" charset="-122"/>
                <a:cs typeface="Roboto" pitchFamily="34" charset="-120"/>
              </a:rPr>
              <a:t>Sentiment Analysis</a:t>
            </a:r>
            <a:endParaRPr lang="en-US" sz="3200" b="1">
              <a:solidFill>
                <a:schemeClr val="tx2">
                  <a:lumMod val="75000"/>
                </a:schemeClr>
              </a:solidFill>
            </a:endParaRPr>
          </a:p>
        </p:txBody>
      </p:sp>
      <p:sp>
        <p:nvSpPr>
          <p:cNvPr id="16" name="TextBox 15">
            <a:extLst>
              <a:ext uri="{FF2B5EF4-FFF2-40B4-BE49-F238E27FC236}">
                <a16:creationId xmlns:a16="http://schemas.microsoft.com/office/drawing/2014/main" id="{4F6F8D9A-18E6-8AA9-DD0F-6B61B593E16C}"/>
              </a:ext>
            </a:extLst>
          </p:cNvPr>
          <p:cNvSpPr txBox="1"/>
          <p:nvPr/>
        </p:nvSpPr>
        <p:spPr>
          <a:xfrm>
            <a:off x="104910" y="250146"/>
            <a:ext cx="3581772" cy="584775"/>
          </a:xfrm>
          <a:prstGeom prst="rect">
            <a:avLst/>
          </a:prstGeom>
          <a:noFill/>
        </p:spPr>
        <p:txBody>
          <a:bodyPr wrap="square" rtlCol="0">
            <a:spAutoFit/>
          </a:bodyPr>
          <a:lstStyle/>
          <a:p>
            <a:r>
              <a:rPr lang="en-US" sz="3200" b="1">
                <a:solidFill>
                  <a:srgbClr val="002060"/>
                </a:solidFill>
              </a:rPr>
              <a:t>Modeling Steps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a:solidFill>
                  <a:srgbClr val="002060"/>
                </a:solidFill>
              </a:rPr>
              <a:t>Text Classification Model</a:t>
            </a:r>
          </a:p>
        </p:txBody>
      </p:sp>
      <p:sp>
        <p:nvSpPr>
          <p:cNvPr id="8" name="Text 8">
            <a:extLst>
              <a:ext uri="{FF2B5EF4-FFF2-40B4-BE49-F238E27FC236}">
                <a16:creationId xmlns:a16="http://schemas.microsoft.com/office/drawing/2014/main" id="{F9BC68A0-D4FC-F0A8-7FE0-F6DB3733B020}"/>
              </a:ext>
            </a:extLst>
          </p:cNvPr>
          <p:cNvSpPr/>
          <p:nvPr/>
        </p:nvSpPr>
        <p:spPr>
          <a:xfrm>
            <a:off x="104910" y="950943"/>
            <a:ext cx="4381500" cy="4042167"/>
          </a:xfrm>
          <a:prstGeom prst="rect">
            <a:avLst/>
          </a:prstGeom>
          <a:noFill/>
          <a:ln/>
        </p:spPr>
        <p:txBody>
          <a:bodyPr wrap="square" rtlCol="0" anchor="t"/>
          <a:lstStyle/>
          <a:p>
            <a:pPr>
              <a:lnSpc>
                <a:spcPct val="150000"/>
              </a:lnSpc>
            </a:pPr>
            <a:r>
              <a:rPr lang="en-CA" sz="1300" b="1" i="0" u="sng">
                <a:effectLst/>
                <a:latin typeface="Arial" panose="020B0604020202020204" pitchFamily="34" charset="0"/>
              </a:rPr>
              <a:t>Topic Modeling with LDA: </a:t>
            </a:r>
          </a:p>
          <a:p>
            <a:pPr>
              <a:lnSpc>
                <a:spcPct val="150000"/>
              </a:lnSpc>
            </a:pPr>
            <a:r>
              <a:rPr lang="en-CA" sz="1300" b="0" i="0">
                <a:effectLst/>
                <a:latin typeface="Arial" panose="020B0604020202020204" pitchFamily="34" charset="0"/>
              </a:rPr>
              <a:t>LDA was used for topic modeling on</a:t>
            </a:r>
            <a:r>
              <a:rPr lang="en-CA" sz="1300">
                <a:latin typeface="Courier New" panose="02070309020205020404" pitchFamily="49" charset="0"/>
              </a:rPr>
              <a:t> </a:t>
            </a:r>
            <a:r>
              <a:rPr lang="en-CA" sz="1300" b="0" i="0">
                <a:effectLst/>
                <a:latin typeface="Arial" panose="020B0604020202020204" pitchFamily="34" charset="0"/>
              </a:rPr>
              <a:t>r/</a:t>
            </a:r>
            <a:r>
              <a:rPr lang="en-CA" sz="1300" b="0" i="0" err="1">
                <a:effectLst/>
                <a:latin typeface="Arial" panose="020B0604020202020204" pitchFamily="34" charset="0"/>
              </a:rPr>
              <a:t>mcgill</a:t>
            </a:r>
            <a:r>
              <a:rPr lang="en-CA" sz="1300" b="0" i="0">
                <a:effectLst/>
                <a:latin typeface="Arial" panose="020B0604020202020204" pitchFamily="34" charset="0"/>
              </a:rPr>
              <a:t> posts to categorize text and facilitate initial labeling.</a:t>
            </a:r>
          </a:p>
          <a:p>
            <a:pPr>
              <a:lnSpc>
                <a:spcPct val="150000"/>
              </a:lnSpc>
            </a:pPr>
            <a:endParaRPr lang="en-CA" sz="1300">
              <a:latin typeface="Courier New" panose="02070309020205020404" pitchFamily="49" charset="0"/>
            </a:endParaRPr>
          </a:p>
          <a:p>
            <a:pPr>
              <a:lnSpc>
                <a:spcPct val="150000"/>
              </a:lnSpc>
            </a:pPr>
            <a:r>
              <a:rPr lang="en-CA" sz="1300" b="1" i="0" u="sng">
                <a:effectLst/>
                <a:latin typeface="Arial" panose="020B0604020202020204" pitchFamily="34" charset="0"/>
              </a:rPr>
              <a:t>Dataset Creation and Classification Model Training:</a:t>
            </a:r>
          </a:p>
          <a:p>
            <a:pPr>
              <a:lnSpc>
                <a:spcPct val="150000"/>
              </a:lnSpc>
            </a:pPr>
            <a:r>
              <a:rPr lang="en-CA" sz="1300" b="0" i="0">
                <a:effectLst/>
                <a:latin typeface="Arial" panose="020B0604020202020204" pitchFamily="34" charset="0"/>
              </a:rPr>
              <a:t>Labeled datasets were combined to train a classification model to distinguish b/w issue, non-issue text content.</a:t>
            </a:r>
          </a:p>
          <a:p>
            <a:pPr>
              <a:lnSpc>
                <a:spcPct val="150000"/>
              </a:lnSpc>
            </a:pPr>
            <a:br>
              <a:rPr lang="en-CA" sz="1300" b="0" i="0">
                <a:effectLst/>
                <a:latin typeface="Courier New" panose="02070309020205020404" pitchFamily="49" charset="0"/>
              </a:rPr>
            </a:br>
            <a:r>
              <a:rPr lang="en-CA" sz="1300" b="1" i="0" u="sng">
                <a:effectLst/>
                <a:latin typeface="Arial" panose="020B0604020202020204" pitchFamily="34" charset="0"/>
              </a:rPr>
              <a:t>Application of Classification Model: </a:t>
            </a:r>
          </a:p>
          <a:p>
            <a:pPr>
              <a:lnSpc>
                <a:spcPct val="150000"/>
              </a:lnSpc>
            </a:pPr>
            <a:r>
              <a:rPr lang="en-CA" sz="1300">
                <a:latin typeface="Arial" panose="020B0604020202020204" pitchFamily="34" charset="0"/>
              </a:rPr>
              <a:t>C</a:t>
            </a:r>
            <a:r>
              <a:rPr lang="en-CA" sz="1300" b="0" i="0">
                <a:effectLst/>
                <a:latin typeface="Arial" panose="020B0604020202020204" pitchFamily="34" charset="0"/>
              </a:rPr>
              <a:t>lassification model was applied to r/</a:t>
            </a:r>
            <a:r>
              <a:rPr lang="en-CA" sz="1300" b="0" i="0" err="1">
                <a:effectLst/>
                <a:latin typeface="Arial" panose="020B0604020202020204" pitchFamily="34" charset="0"/>
              </a:rPr>
              <a:t>mcgill’s</a:t>
            </a:r>
            <a:r>
              <a:rPr lang="en-CA" sz="1300" b="0" i="0">
                <a:effectLst/>
                <a:latin typeface="Arial" panose="020B0604020202020204" pitchFamily="34" charset="0"/>
              </a:rPr>
              <a:t> dataset as</a:t>
            </a:r>
            <a:br>
              <a:rPr lang="en-CA" sz="1300" b="0" i="0">
                <a:effectLst/>
                <a:latin typeface="Courier New" panose="02070309020205020404" pitchFamily="49" charset="0"/>
              </a:rPr>
            </a:br>
            <a:r>
              <a:rPr lang="en-CA" sz="1300" b="0" i="0">
                <a:effectLst/>
                <a:latin typeface="Arial" panose="020B0604020202020204" pitchFamily="34" charset="0"/>
              </a:rPr>
              <a:t>well as the </a:t>
            </a:r>
            <a:r>
              <a:rPr lang="en-CA" sz="1300" b="0" i="0" err="1">
                <a:effectLst/>
                <a:latin typeface="Arial" panose="020B0604020202020204" pitchFamily="34" charset="0"/>
              </a:rPr>
              <a:t>RatemyProfs</a:t>
            </a:r>
            <a:r>
              <a:rPr lang="en-CA" sz="1300" b="0" i="0">
                <a:effectLst/>
                <a:latin typeface="Arial" panose="020B0604020202020204" pitchFamily="34" charset="0"/>
              </a:rPr>
              <a:t> dataset to identify issue-related submissions</a:t>
            </a:r>
            <a:endParaRPr lang="en-CA" sz="1300" b="1">
              <a:latin typeface="Arial" panose="020B0604020202020204" pitchFamily="34" charset="0"/>
            </a:endParaRPr>
          </a:p>
        </p:txBody>
      </p:sp>
      <p:pic>
        <p:nvPicPr>
          <p:cNvPr id="3" name="Picture 2">
            <a:extLst>
              <a:ext uri="{FF2B5EF4-FFF2-40B4-BE49-F238E27FC236}">
                <a16:creationId xmlns:a16="http://schemas.microsoft.com/office/drawing/2014/main" id="{D457AC58-527B-7354-CE5F-A11E71AAFD79}"/>
              </a:ext>
            </a:extLst>
          </p:cNvPr>
          <p:cNvPicPr>
            <a:picLocks noChangeAspect="1"/>
          </p:cNvPicPr>
          <p:nvPr/>
        </p:nvPicPr>
        <p:blipFill>
          <a:blip r:embed="rId3"/>
          <a:stretch>
            <a:fillRect/>
          </a:stretch>
        </p:blipFill>
        <p:spPr>
          <a:xfrm>
            <a:off x="4787441" y="2382190"/>
            <a:ext cx="4178300" cy="2761310"/>
          </a:xfrm>
          <a:prstGeom prst="rect">
            <a:avLst/>
          </a:prstGeom>
        </p:spPr>
      </p:pic>
      <p:pic>
        <p:nvPicPr>
          <p:cNvPr id="1026" name="Picture 2">
            <a:extLst>
              <a:ext uri="{FF2B5EF4-FFF2-40B4-BE49-F238E27FC236}">
                <a16:creationId xmlns:a16="http://schemas.microsoft.com/office/drawing/2014/main" id="{6E7C9CCB-A2D8-F693-A03E-BB84F0D1FF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0682" y="261610"/>
            <a:ext cx="2771817" cy="21682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771750-486A-616D-D518-398ED3B46EDA}"/>
              </a:ext>
            </a:extLst>
          </p:cNvPr>
          <p:cNvSpPr txBox="1"/>
          <p:nvPr/>
        </p:nvSpPr>
        <p:spPr>
          <a:xfrm>
            <a:off x="5937014" y="72044"/>
            <a:ext cx="2147307" cy="246221"/>
          </a:xfrm>
          <a:prstGeom prst="rect">
            <a:avLst/>
          </a:prstGeom>
          <a:noFill/>
        </p:spPr>
        <p:txBody>
          <a:bodyPr wrap="square" rtlCol="0">
            <a:spAutoFit/>
          </a:bodyPr>
          <a:lstStyle/>
          <a:p>
            <a:r>
              <a:rPr lang="en-US" sz="1000" dirty="0"/>
              <a:t>Figure A: Confusion Matrix</a:t>
            </a:r>
          </a:p>
        </p:txBody>
      </p:sp>
    </p:spTree>
    <p:extLst>
      <p:ext uri="{BB962C8B-B14F-4D97-AF65-F5344CB8AC3E}">
        <p14:creationId xmlns:p14="http://schemas.microsoft.com/office/powerpoint/2010/main" val="244165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892552"/>
          </a:xfrm>
          <a:prstGeom prst="rect">
            <a:avLst/>
          </a:prstGeom>
          <a:noFill/>
        </p:spPr>
        <p:txBody>
          <a:bodyPr wrap="square" rtlCol="0">
            <a:spAutoFit/>
          </a:bodyPr>
          <a:lstStyle/>
          <a:p>
            <a:r>
              <a:rPr lang="en-US" sz="3200" b="1">
                <a:solidFill>
                  <a:srgbClr val="002060"/>
                </a:solidFill>
              </a:rPr>
              <a:t>Topic Clustering </a:t>
            </a:r>
          </a:p>
          <a:p>
            <a:r>
              <a:rPr lang="en-US" b="1">
                <a:solidFill>
                  <a:srgbClr val="002060"/>
                </a:solidFill>
              </a:rPr>
              <a:t>(r/McGill)</a:t>
            </a:r>
          </a:p>
        </p:txBody>
      </p:sp>
      <p:sp>
        <p:nvSpPr>
          <p:cNvPr id="8" name="Text 8">
            <a:extLst>
              <a:ext uri="{FF2B5EF4-FFF2-40B4-BE49-F238E27FC236}">
                <a16:creationId xmlns:a16="http://schemas.microsoft.com/office/drawing/2014/main" id="{F9BC68A0-D4FC-F0A8-7FE0-F6DB3733B020}"/>
              </a:ext>
            </a:extLst>
          </p:cNvPr>
          <p:cNvSpPr/>
          <p:nvPr/>
        </p:nvSpPr>
        <p:spPr>
          <a:xfrm>
            <a:off x="104910" y="1031991"/>
            <a:ext cx="4381500" cy="2420907"/>
          </a:xfrm>
          <a:prstGeom prst="rect">
            <a:avLst/>
          </a:prstGeom>
          <a:noFill/>
          <a:ln/>
        </p:spPr>
        <p:txBody>
          <a:bodyPr wrap="square" rtlCol="0" anchor="t"/>
          <a:lstStyle/>
          <a:p>
            <a:pPr>
              <a:lnSpc>
                <a:spcPct val="150000"/>
              </a:lnSpc>
            </a:pPr>
            <a:r>
              <a:rPr lang="en-CA" sz="1400" b="1" i="0" u="sng" dirty="0">
                <a:effectLst/>
                <a:latin typeface="Arial" panose="020B0604020202020204" pitchFamily="34" charset="0"/>
              </a:rPr>
              <a:t>K-Means Clustering on classified data: </a:t>
            </a:r>
          </a:p>
          <a:p>
            <a:pPr>
              <a:lnSpc>
                <a:spcPct val="150000"/>
              </a:lnSpc>
            </a:pPr>
            <a:r>
              <a:rPr lang="en-CA" sz="1400" b="0" i="0" dirty="0">
                <a:effectLst/>
                <a:latin typeface="Arial" panose="020B0604020202020204" pitchFamily="34" charset="0"/>
              </a:rPr>
              <a:t>Used to identify distinct clusters of issues, facilitating the extraction of actionable insights on r/</a:t>
            </a:r>
            <a:r>
              <a:rPr lang="en-CA" sz="1400" b="0" i="0" dirty="0" err="1">
                <a:effectLst/>
                <a:latin typeface="Arial" panose="020B0604020202020204" pitchFamily="34" charset="0"/>
              </a:rPr>
              <a:t>mcgill</a:t>
            </a:r>
            <a:r>
              <a:rPr lang="en-CA" sz="1400" b="0" i="0" dirty="0">
                <a:effectLst/>
                <a:latin typeface="Arial" panose="020B0604020202020204" pitchFamily="34" charset="0"/>
              </a:rPr>
              <a:t>.</a:t>
            </a:r>
            <a:endParaRPr lang="en-CA" sz="1400" dirty="0">
              <a:latin typeface="Courier New" panose="02070309020205020404" pitchFamily="49" charset="0"/>
            </a:endParaRPr>
          </a:p>
          <a:p>
            <a:pPr>
              <a:lnSpc>
                <a:spcPct val="150000"/>
              </a:lnSpc>
            </a:pPr>
            <a:r>
              <a:rPr lang="en-CA" sz="1400" b="1" i="0" u="sng" dirty="0">
                <a:effectLst/>
                <a:latin typeface="Arial" panose="020B0604020202020204" pitchFamily="34" charset="0"/>
              </a:rPr>
              <a:t>MDS Plotting:</a:t>
            </a:r>
            <a:r>
              <a:rPr lang="en-CA" sz="1400" b="1" i="0" dirty="0">
                <a:effectLst/>
                <a:latin typeface="Arial" panose="020B0604020202020204" pitchFamily="34" charset="0"/>
              </a:rPr>
              <a:t> </a:t>
            </a:r>
          </a:p>
          <a:p>
            <a:pPr>
              <a:lnSpc>
                <a:spcPct val="150000"/>
              </a:lnSpc>
            </a:pPr>
            <a:r>
              <a:rPr lang="en-CA" sz="1400" b="0" i="0" dirty="0">
                <a:effectLst/>
                <a:latin typeface="Arial" panose="020B0604020202020204" pitchFamily="34" charset="0"/>
              </a:rPr>
              <a:t>Multidimensional scaling (MDS) visualized the relationships between different issue topics</a:t>
            </a:r>
            <a:endParaRPr lang="en-CA" sz="1300" b="1" dirty="0">
              <a:latin typeface="Arial" panose="020B0604020202020204" pitchFamily="34" charset="0"/>
            </a:endParaRPr>
          </a:p>
        </p:txBody>
      </p:sp>
      <p:pic>
        <p:nvPicPr>
          <p:cNvPr id="2" name="Picture 1">
            <a:extLst>
              <a:ext uri="{FF2B5EF4-FFF2-40B4-BE49-F238E27FC236}">
                <a16:creationId xmlns:a16="http://schemas.microsoft.com/office/drawing/2014/main" id="{03BE1227-2D24-B9F2-EF50-49AE8288FFA2}"/>
              </a:ext>
            </a:extLst>
          </p:cNvPr>
          <p:cNvPicPr>
            <a:picLocks noChangeAspect="1"/>
          </p:cNvPicPr>
          <p:nvPr/>
        </p:nvPicPr>
        <p:blipFill>
          <a:blip r:embed="rId3"/>
          <a:stretch>
            <a:fillRect/>
          </a:stretch>
        </p:blipFill>
        <p:spPr>
          <a:xfrm>
            <a:off x="524790" y="3131404"/>
            <a:ext cx="3541740" cy="1676432"/>
          </a:xfrm>
          <a:prstGeom prst="rect">
            <a:avLst/>
          </a:prstGeom>
        </p:spPr>
      </p:pic>
      <p:pic>
        <p:nvPicPr>
          <p:cNvPr id="6" name="Picture 5">
            <a:extLst>
              <a:ext uri="{FF2B5EF4-FFF2-40B4-BE49-F238E27FC236}">
                <a16:creationId xmlns:a16="http://schemas.microsoft.com/office/drawing/2014/main" id="{AD754F4D-79AD-929A-0C50-D56BF34ACC79}"/>
              </a:ext>
            </a:extLst>
          </p:cNvPr>
          <p:cNvPicPr>
            <a:picLocks noChangeAspect="1"/>
          </p:cNvPicPr>
          <p:nvPr/>
        </p:nvPicPr>
        <p:blipFill rotWithShape="1">
          <a:blip r:embed="rId4"/>
          <a:srcRect t="1868"/>
          <a:stretch/>
        </p:blipFill>
        <p:spPr>
          <a:xfrm>
            <a:off x="5161634" y="2147801"/>
            <a:ext cx="3583874" cy="2902628"/>
          </a:xfrm>
          <a:prstGeom prst="rect">
            <a:avLst/>
          </a:prstGeom>
        </p:spPr>
      </p:pic>
      <p:pic>
        <p:nvPicPr>
          <p:cNvPr id="4" name="Picture 3">
            <a:extLst>
              <a:ext uri="{FF2B5EF4-FFF2-40B4-BE49-F238E27FC236}">
                <a16:creationId xmlns:a16="http://schemas.microsoft.com/office/drawing/2014/main" id="{6A4A635E-AB3E-848B-55A9-BE857CD9A377}"/>
              </a:ext>
            </a:extLst>
          </p:cNvPr>
          <p:cNvPicPr>
            <a:picLocks noChangeAspect="1"/>
          </p:cNvPicPr>
          <p:nvPr/>
        </p:nvPicPr>
        <p:blipFill rotWithShape="1">
          <a:blip r:embed="rId5"/>
          <a:srcRect b="7198"/>
          <a:stretch/>
        </p:blipFill>
        <p:spPr>
          <a:xfrm>
            <a:off x="4731029" y="62410"/>
            <a:ext cx="4308060" cy="2085391"/>
          </a:xfrm>
          <a:prstGeom prst="rect">
            <a:avLst/>
          </a:prstGeom>
        </p:spPr>
      </p:pic>
    </p:spTree>
    <p:extLst>
      <p:ext uri="{BB962C8B-B14F-4D97-AF65-F5344CB8AC3E}">
        <p14:creationId xmlns:p14="http://schemas.microsoft.com/office/powerpoint/2010/main" val="33362496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915</Words>
  <Application>Microsoft Macintosh PowerPoint</Application>
  <PresentationFormat>On-screen Show (16:9)</PresentationFormat>
  <Paragraphs>165</Paragraphs>
  <Slides>14</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Courier New</vt:lpstr>
      <vt:lpstr>Roboto</vt:lpstr>
      <vt:lpstr>Roboto Slab</vt:lpstr>
      <vt:lpstr>Segoe UI</vt:lpstr>
      <vt:lpstr>Office Theme</vt:lpstr>
      <vt:lpstr>Organic Feedback Mining: ​ what McGill Students say behind the filter​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Arham Anwar</cp:lastModifiedBy>
  <cp:revision>1</cp:revision>
  <dcterms:created xsi:type="dcterms:W3CDTF">2024-02-12T16:43:08Z</dcterms:created>
  <dcterms:modified xsi:type="dcterms:W3CDTF">2024-02-13T05:48:01Z</dcterms:modified>
</cp:coreProperties>
</file>